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321" r:id="rId3"/>
    <p:sldId id="257" r:id="rId4"/>
    <p:sldId id="266" r:id="rId5"/>
    <p:sldId id="258" r:id="rId6"/>
    <p:sldId id="260" r:id="rId7"/>
    <p:sldId id="322" r:id="rId8"/>
    <p:sldId id="261" r:id="rId9"/>
    <p:sldId id="262" r:id="rId10"/>
    <p:sldId id="264" r:id="rId11"/>
    <p:sldId id="267" r:id="rId12"/>
    <p:sldId id="327" r:id="rId13"/>
    <p:sldId id="328" r:id="rId14"/>
    <p:sldId id="268" r:id="rId15"/>
    <p:sldId id="277" r:id="rId16"/>
    <p:sldId id="269" r:id="rId17"/>
    <p:sldId id="275" r:id="rId18"/>
    <p:sldId id="270" r:id="rId19"/>
    <p:sldId id="319" r:id="rId20"/>
    <p:sldId id="318" r:id="rId21"/>
    <p:sldId id="276" r:id="rId22"/>
    <p:sldId id="271" r:id="rId23"/>
    <p:sldId id="320" r:id="rId24"/>
    <p:sldId id="272" r:id="rId25"/>
    <p:sldId id="273" r:id="rId26"/>
    <p:sldId id="278" r:id="rId27"/>
    <p:sldId id="279" r:id="rId28"/>
    <p:sldId id="274" r:id="rId29"/>
    <p:sldId id="280" r:id="rId30"/>
    <p:sldId id="281" r:id="rId31"/>
    <p:sldId id="282" r:id="rId32"/>
    <p:sldId id="283" r:id="rId33"/>
    <p:sldId id="314" r:id="rId34"/>
    <p:sldId id="315" r:id="rId35"/>
    <p:sldId id="316" r:id="rId36"/>
    <p:sldId id="286" r:id="rId37"/>
    <p:sldId id="287" r:id="rId38"/>
    <p:sldId id="288" r:id="rId39"/>
    <p:sldId id="289" r:id="rId40"/>
    <p:sldId id="290" r:id="rId41"/>
    <p:sldId id="326" r:id="rId42"/>
    <p:sldId id="285" r:id="rId43"/>
    <p:sldId id="291" r:id="rId44"/>
    <p:sldId id="292" r:id="rId45"/>
    <p:sldId id="293" r:id="rId46"/>
    <p:sldId id="310" r:id="rId47"/>
    <p:sldId id="294" r:id="rId48"/>
    <p:sldId id="312" r:id="rId49"/>
    <p:sldId id="307" r:id="rId50"/>
    <p:sldId id="308" r:id="rId51"/>
    <p:sldId id="309" r:id="rId52"/>
    <p:sldId id="297" r:id="rId53"/>
    <p:sldId id="302" r:id="rId54"/>
    <p:sldId id="313" r:id="rId55"/>
    <p:sldId id="305" r:id="rId56"/>
    <p:sldId id="323" r:id="rId57"/>
    <p:sldId id="324" r:id="rId58"/>
    <p:sldId id="306" r:id="rId59"/>
    <p:sldId id="303" r:id="rId60"/>
    <p:sldId id="301" r:id="rId61"/>
    <p:sldId id="30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ADC4BC-26BE-C146-9D3B-83675A6F80B2}">
          <p14:sldIdLst>
            <p14:sldId id="256"/>
            <p14:sldId id="321"/>
            <p14:sldId id="257"/>
            <p14:sldId id="266"/>
            <p14:sldId id="258"/>
            <p14:sldId id="260"/>
            <p14:sldId id="322"/>
            <p14:sldId id="261"/>
            <p14:sldId id="262"/>
            <p14:sldId id="264"/>
          </p14:sldIdLst>
        </p14:section>
        <p14:section name="Mask R-CNN" id="{569DD003-5774-774C-A155-35AB26D85B2B}">
          <p14:sldIdLst>
            <p14:sldId id="267"/>
            <p14:sldId id="327"/>
            <p14:sldId id="328"/>
            <p14:sldId id="268"/>
            <p14:sldId id="277"/>
            <p14:sldId id="269"/>
            <p14:sldId id="275"/>
            <p14:sldId id="270"/>
            <p14:sldId id="319"/>
            <p14:sldId id="318"/>
            <p14:sldId id="276"/>
            <p14:sldId id="271"/>
            <p14:sldId id="320"/>
            <p14:sldId id="272"/>
            <p14:sldId id="273"/>
            <p14:sldId id="278"/>
            <p14:sldId id="279"/>
            <p14:sldId id="274"/>
            <p14:sldId id="280"/>
            <p14:sldId id="281"/>
            <p14:sldId id="282"/>
            <p14:sldId id="283"/>
            <p14:sldId id="314"/>
            <p14:sldId id="315"/>
            <p14:sldId id="316"/>
            <p14:sldId id="286"/>
            <p14:sldId id="287"/>
            <p14:sldId id="288"/>
            <p14:sldId id="289"/>
            <p14:sldId id="290"/>
            <p14:sldId id="326"/>
          </p14:sldIdLst>
        </p14:section>
        <p14:section name="Overview of DL for detection" id="{1A9B6CDC-8CBD-9647-8806-886E62163015}">
          <p14:sldIdLst>
            <p14:sldId id="285"/>
            <p14:sldId id="291"/>
            <p14:sldId id="292"/>
            <p14:sldId id="293"/>
            <p14:sldId id="310"/>
            <p14:sldId id="294"/>
            <p14:sldId id="312"/>
            <p14:sldId id="307"/>
            <p14:sldId id="308"/>
            <p14:sldId id="309"/>
            <p14:sldId id="297"/>
            <p14:sldId id="302"/>
            <p14:sldId id="313"/>
            <p14:sldId id="305"/>
            <p14:sldId id="323"/>
            <p14:sldId id="324"/>
            <p14:sldId id="306"/>
            <p14:sldId id="303"/>
            <p14:sldId id="301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0"/>
    <p:restoredTop sz="84807"/>
  </p:normalViewPr>
  <p:slideViewPr>
    <p:cSldViewPr snapToGrid="0" snapToObjects="1">
      <p:cViewPr varScale="1">
        <p:scale>
          <a:sx n="75" d="100"/>
          <a:sy n="75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PASCAL VOC 2007 </a:t>
            </a:r>
            <a:r>
              <a:rPr lang="en-US" sz="2400" b="1" dirty="0" smtClean="0">
                <a:solidFill>
                  <a:srgbClr val="C00000"/>
                </a:solidFill>
              </a:rPr>
              <a:t>Object</a:t>
            </a:r>
            <a:r>
              <a:rPr lang="en-US" sz="2400" b="1" baseline="0" dirty="0" smtClean="0">
                <a:solidFill>
                  <a:srgbClr val="C00000"/>
                </a:solidFill>
              </a:rPr>
              <a:t> Detection </a:t>
            </a:r>
            <a:r>
              <a:rPr lang="en-US" sz="2400" baseline="0" dirty="0" err="1" smtClean="0"/>
              <a:t>mAP</a:t>
            </a:r>
            <a:r>
              <a:rPr lang="en-US" sz="2400" baseline="0" dirty="0" smtClean="0"/>
              <a:t> (%)</a:t>
            </a:r>
            <a:endParaRPr lang="en-US" sz="2400" dirty="0"/>
          </a:p>
        </c:rich>
      </c:tx>
      <c:layout>
        <c:manualLayout>
          <c:xMode val="edge"/>
          <c:yMode val="edge"/>
          <c:x val="0.15537955899285"/>
          <c:y val="0.925292498242943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79094333395199E-2"/>
          <c:y val="5.4035132964121498E-2"/>
          <c:w val="0.96564181133321003"/>
          <c:h val="0.68394765826494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top-5 test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Sheet1!$B$2:$B$6</c:f>
              <c:strCache>
                <c:ptCount val="5"/>
                <c:pt idx="0">
                  <c:v>HOG, DPM v1</c:v>
                </c:pt>
                <c:pt idx="1">
                  <c:v>HOG, DPM v5</c:v>
                </c:pt>
                <c:pt idx="2">
                  <c:v>AlexNet_x000d_(R-CNN)</c:v>
                </c:pt>
                <c:pt idx="3">
                  <c:v>VGG_x000d_(R-CNN)</c:v>
                </c:pt>
                <c:pt idx="4">
                  <c:v>ResNet_x000d_(Faster R-CNN)*</c:v>
                </c:pt>
              </c:strCache>
            </c:strRef>
          </c:cat>
          <c:val>
            <c:numRef>
              <c:f>Sheet1!$C$2:$C$6</c:f>
              <c:numCache>
                <c:formatCode>0</c:formatCode>
                <c:ptCount val="5"/>
                <c:pt idx="0" formatCode="General">
                  <c:v>21</c:v>
                </c:pt>
                <c:pt idx="1">
                  <c:v>34</c:v>
                </c:pt>
                <c:pt idx="2">
                  <c:v>58</c:v>
                </c:pt>
                <c:pt idx="3">
                  <c:v>66</c:v>
                </c:pt>
                <c:pt idx="4">
                  <c:v>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551081696"/>
        <c:axId val="551082480"/>
      </c:barChart>
      <c:lineChart>
        <c:grouping val="standard"/>
        <c:varyColors val="0"/>
        <c:ser>
          <c:idx val="1"/>
          <c:order val="1"/>
          <c:tx>
            <c:strRef>
              <c:f>Sheet1!$D$1</c:f>
              <c:strCache>
                <c:ptCount val="1"/>
                <c:pt idx="0">
                  <c:v>depth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triangle"/>
            <c:size val="11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prstDash val="solid"/>
              </a:ln>
              <a:effectLst/>
            </c:spPr>
          </c:marker>
          <c:dPt>
            <c:idx val="3"/>
            <c:marker>
              <c:symbol val="triangle"/>
              <c:size val="12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  <a:prstDash val="solid"/>
                </a:ln>
                <a:effectLst/>
              </c:spPr>
            </c:marker>
            <c:bubble3D val="0"/>
          </c:dPt>
          <c:cat>
            <c:strRef>
              <c:f>Sheet1!$B$2:$B$6</c:f>
              <c:strCache>
                <c:ptCount val="5"/>
                <c:pt idx="0">
                  <c:v>HOG, DPM v1</c:v>
                </c:pt>
                <c:pt idx="1">
                  <c:v>HOG, DPM v5</c:v>
                </c:pt>
                <c:pt idx="2">
                  <c:v>AlexNet_x000d_(R-CNN)</c:v>
                </c:pt>
                <c:pt idx="3">
                  <c:v>VGG_x000d_(R-CNN)</c:v>
                </c:pt>
                <c:pt idx="4">
                  <c:v>ResNet_x000d_(Faster R-CNN)*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8</c:v>
                </c:pt>
                <c:pt idx="3">
                  <c:v>16</c:v>
                </c:pt>
                <c:pt idx="4">
                  <c:v>101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1083264"/>
        <c:axId val="551082872"/>
      </c:lineChart>
      <c:catAx>
        <c:axId val="55108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082480"/>
        <c:crosses val="autoZero"/>
        <c:auto val="1"/>
        <c:lblAlgn val="ctr"/>
        <c:lblOffset val="100"/>
        <c:noMultiLvlLbl val="0"/>
      </c:catAx>
      <c:valAx>
        <c:axId val="551082480"/>
        <c:scaling>
          <c:orientation val="minMax"/>
          <c:max val="12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081696"/>
        <c:crosses val="autoZero"/>
        <c:crossBetween val="between"/>
      </c:valAx>
      <c:valAx>
        <c:axId val="551082872"/>
        <c:scaling>
          <c:orientation val="minMax"/>
          <c:max val="105"/>
          <c:min val="0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083264"/>
        <c:crosses val="max"/>
        <c:crossBetween val="between"/>
      </c:valAx>
      <c:catAx>
        <c:axId val="5510832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10828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51B28-A5B6-904E-A60C-D004CBF9F7EA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566E6-D964-3F46-AB6F-21836F30F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8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61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7F392-8D1F-40A5-A7A1-A46391383F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1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3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4A494-5BC2-8244-8955-C6FA1B6BD7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9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4A494-5BC2-8244-8955-C6FA1B6BD7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14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4A494-5BC2-8244-8955-C6FA1B6BD7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4A494-5BC2-8244-8955-C6FA1B6BD7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28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1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01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3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6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2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7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6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6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5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0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2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0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60EC8-5181-6B4C-A1A6-23C0B5FA1101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2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717" y="0"/>
            <a:ext cx="10524565" cy="31801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Learning for</a:t>
            </a:r>
            <a:br>
              <a:rPr lang="en-US" dirty="0" smtClean="0"/>
            </a:br>
            <a:r>
              <a:rPr lang="en-US" dirty="0" smtClean="0"/>
              <a:t>Instance-level Object Understanding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CVPR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2017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on Deep Learning for Objects and Scenes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71860"/>
            <a:ext cx="9144000" cy="2820277"/>
          </a:xfrm>
        </p:spPr>
        <p:txBody>
          <a:bodyPr>
            <a:normAutofit/>
          </a:bodyPr>
          <a:lstStyle/>
          <a:p>
            <a:r>
              <a:rPr lang="en-US" dirty="0" smtClean="0"/>
              <a:t>Ross Girshick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collaboration with</a:t>
            </a:r>
          </a:p>
          <a:p>
            <a:r>
              <a:rPr lang="en-US" dirty="0" err="1" smtClean="0"/>
              <a:t>Kaiming</a:t>
            </a:r>
            <a:r>
              <a:rPr lang="en-US" dirty="0" smtClean="0"/>
              <a:t> He, Georgia </a:t>
            </a:r>
            <a:r>
              <a:rPr lang="en-US" dirty="0" err="1" smtClean="0"/>
              <a:t>Gkioxari</a:t>
            </a:r>
            <a:r>
              <a:rPr lang="en-US" dirty="0" smtClean="0"/>
              <a:t>, </a:t>
            </a:r>
            <a:r>
              <a:rPr lang="en-US" dirty="0" err="1" smtClean="0"/>
              <a:t>Tsung</a:t>
            </a:r>
            <a:r>
              <a:rPr lang="en-US" dirty="0" smtClean="0"/>
              <a:t>-Yi Lin (Cornell Tech),</a:t>
            </a:r>
          </a:p>
          <a:p>
            <a:r>
              <a:rPr lang="en-US" dirty="0" smtClean="0"/>
              <a:t>Bharath Hariharan, Piotr </a:t>
            </a:r>
            <a:r>
              <a:rPr lang="en-US" dirty="0" err="1" smtClean="0"/>
              <a:t>Dollár</a:t>
            </a:r>
            <a:endParaRPr lang="en-US" dirty="0" smtClean="0"/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Facebook AI Research (FAIR)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Mask R-CNN </a:t>
            </a:r>
            <a:r>
              <a:rPr lang="en-US" dirty="0" smtClean="0"/>
              <a:t>[25 min]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Task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Model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Training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Inference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Deep Learning Methods for Object Detection </a:t>
            </a:r>
            <a:r>
              <a:rPr lang="en-US" dirty="0" smtClean="0"/>
              <a:t>[10 min </a:t>
            </a:r>
            <a:r>
              <a:rPr lang="en-US" i="1" dirty="0" smtClean="0"/>
              <a:t>brief</a:t>
            </a:r>
            <a:r>
              <a:rPr lang="en-US" dirty="0" smtClean="0"/>
              <a:t> survey]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Landscape of methods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Speed/accuracy tradeoffs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How we got here (2007 vs. 2017)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Some open directions in instance-level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3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43241"/>
          </a:xfrm>
        </p:spPr>
        <p:txBody>
          <a:bodyPr>
            <a:normAutofit/>
          </a:bodyPr>
          <a:lstStyle/>
          <a:p>
            <a:r>
              <a:rPr lang="en-US" dirty="0" smtClean="0"/>
              <a:t>Task: Instance Segmentation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8672" y="3159196"/>
            <a:ext cx="11174655" cy="2258670"/>
            <a:chOff x="508672" y="2616271"/>
            <a:chExt cx="11174655" cy="2258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" r="-96"/>
            <a:stretch/>
          </p:blipFill>
          <p:spPr>
            <a:xfrm>
              <a:off x="508672" y="2671763"/>
              <a:ext cx="11174655" cy="220317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988968" y="3320716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Person 1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803358" y="3484113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Person 2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31346" y="3663552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Person 3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05000" y="2616271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Person 4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826953" y="3166826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Person 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8672" y="2671763"/>
              <a:ext cx="806781" cy="2203177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15453" y="3020301"/>
              <a:ext cx="727988" cy="1854640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45369" y="2951747"/>
              <a:ext cx="727988" cy="1915173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90800" y="2899984"/>
              <a:ext cx="761999" cy="1960773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12695" y="2835816"/>
              <a:ext cx="874294" cy="2024941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0507" y="5403682"/>
            <a:ext cx="170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from PASCAL VOC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532488" y="2831173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Object detection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00454" y="2825532"/>
            <a:ext cx="239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49364" y="3879180"/>
            <a:ext cx="28156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pixels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400" b="1" i="1" dirty="0">
                <a:solidFill>
                  <a:schemeClr val="bg1"/>
                </a:solidFill>
              </a:rPr>
              <a:t>T</a:t>
            </a:r>
            <a:r>
              <a:rPr lang="en-US" sz="1400" b="1" i="1" dirty="0" smtClean="0">
                <a:solidFill>
                  <a:schemeClr val="bg1"/>
                </a:solidFill>
              </a:rPr>
              <a:t>hings</a:t>
            </a:r>
            <a:r>
              <a:rPr lang="en-US" sz="1400" b="1" dirty="0" smtClean="0">
                <a:solidFill>
                  <a:schemeClr val="bg1"/>
                </a:solidFill>
              </a:rPr>
              <a:t> become </a:t>
            </a:r>
            <a:r>
              <a:rPr lang="en-US" sz="1400" b="1" i="1" dirty="0" smtClean="0">
                <a:solidFill>
                  <a:schemeClr val="bg1"/>
                </a:solidFill>
              </a:rPr>
              <a:t>stuff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400" b="1" dirty="0">
                <a:solidFill>
                  <a:schemeClr val="bg1"/>
                </a:solidFill>
              </a:rPr>
              <a:t>A</a:t>
            </a:r>
            <a:r>
              <a:rPr lang="en-US" sz="1400" b="1" dirty="0" smtClean="0">
                <a:solidFill>
                  <a:schemeClr val="bg1"/>
                </a:solidFill>
              </a:rPr>
              <a:t> faceless mass of person pixels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81494" y="2835444"/>
            <a:ext cx="231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Instance segmentation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169" y="4130615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3406" y="4216387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8026" y="4130615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chemeClr val="bg1"/>
                </a:solidFill>
              </a:rPr>
              <a:t>Person 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5564" y="3159194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Person 4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384364" y="3976726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260775" y="2692400"/>
            <a:ext cx="7816925" cy="287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7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43241"/>
          </a:xfrm>
        </p:spPr>
        <p:txBody>
          <a:bodyPr>
            <a:normAutofit/>
          </a:bodyPr>
          <a:lstStyle/>
          <a:p>
            <a:r>
              <a:rPr lang="en-US" dirty="0" smtClean="0"/>
              <a:t>Task: Instance Segmentation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8672" y="3159196"/>
            <a:ext cx="11174655" cy="2258670"/>
            <a:chOff x="508672" y="2616271"/>
            <a:chExt cx="11174655" cy="2258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" r="-96"/>
            <a:stretch/>
          </p:blipFill>
          <p:spPr>
            <a:xfrm>
              <a:off x="508672" y="2671763"/>
              <a:ext cx="11174655" cy="220317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988968" y="3320716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Person 1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803358" y="3484113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Person 2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31346" y="3663552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Person 3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05000" y="2616271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Person 4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826953" y="3166826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Person 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8672" y="2671763"/>
              <a:ext cx="806781" cy="2203177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15453" y="3020301"/>
              <a:ext cx="727988" cy="1854640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45369" y="2951747"/>
              <a:ext cx="727988" cy="1915173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90800" y="2899984"/>
              <a:ext cx="761999" cy="1960773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12695" y="2835816"/>
              <a:ext cx="874294" cy="2024941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0507" y="5403682"/>
            <a:ext cx="170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from PASCAL VOC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532488" y="2831173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Object detection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00454" y="2825532"/>
            <a:ext cx="239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49364" y="3879180"/>
            <a:ext cx="28156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pixels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400" b="1" i="1" dirty="0">
                <a:solidFill>
                  <a:schemeClr val="bg1"/>
                </a:solidFill>
              </a:rPr>
              <a:t>T</a:t>
            </a:r>
            <a:r>
              <a:rPr lang="en-US" sz="1400" b="1" i="1" dirty="0" smtClean="0">
                <a:solidFill>
                  <a:schemeClr val="bg1"/>
                </a:solidFill>
              </a:rPr>
              <a:t>hings</a:t>
            </a:r>
            <a:r>
              <a:rPr lang="en-US" sz="1400" b="1" dirty="0" smtClean="0">
                <a:solidFill>
                  <a:schemeClr val="bg1"/>
                </a:solidFill>
              </a:rPr>
              <a:t> become </a:t>
            </a:r>
            <a:r>
              <a:rPr lang="en-US" sz="1400" b="1" i="1" dirty="0" smtClean="0">
                <a:solidFill>
                  <a:schemeClr val="bg1"/>
                </a:solidFill>
              </a:rPr>
              <a:t>stuff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400" b="1" dirty="0">
                <a:solidFill>
                  <a:schemeClr val="bg1"/>
                </a:solidFill>
              </a:rPr>
              <a:t>A</a:t>
            </a:r>
            <a:r>
              <a:rPr lang="en-US" sz="1400" b="1" dirty="0" smtClean="0">
                <a:solidFill>
                  <a:schemeClr val="bg1"/>
                </a:solidFill>
              </a:rPr>
              <a:t> faceless mass of person pixels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81494" y="2835444"/>
            <a:ext cx="231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Instance segmentation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169" y="4130615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3406" y="4216387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8026" y="4130615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chemeClr val="bg1"/>
                </a:solidFill>
              </a:rPr>
              <a:t>Person 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5564" y="3159194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Person 4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384364" y="3976726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50200" y="2692400"/>
            <a:ext cx="4127500" cy="287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43241"/>
          </a:xfrm>
        </p:spPr>
        <p:txBody>
          <a:bodyPr>
            <a:normAutofit/>
          </a:bodyPr>
          <a:lstStyle/>
          <a:p>
            <a:r>
              <a:rPr lang="en-US" dirty="0" smtClean="0"/>
              <a:t>Task: Instance Segmentation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8672" y="3159196"/>
            <a:ext cx="11174655" cy="2258670"/>
            <a:chOff x="508672" y="2616271"/>
            <a:chExt cx="11174655" cy="2258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" r="-96"/>
            <a:stretch/>
          </p:blipFill>
          <p:spPr>
            <a:xfrm>
              <a:off x="508672" y="2671763"/>
              <a:ext cx="11174655" cy="220317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988968" y="3320716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Person 1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803358" y="3484113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Person 2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31346" y="3663552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Person 3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05000" y="2616271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Person 4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826953" y="3166826"/>
              <a:ext cx="825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Person 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8672" y="2671763"/>
              <a:ext cx="806781" cy="2203177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15453" y="3020301"/>
              <a:ext cx="727988" cy="1854640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45369" y="2951747"/>
              <a:ext cx="727988" cy="1915173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90800" y="2899984"/>
              <a:ext cx="761999" cy="1960773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12695" y="2835816"/>
              <a:ext cx="874294" cy="2024941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0507" y="5403682"/>
            <a:ext cx="170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from PASCAL VOC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532488" y="2831173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Object detection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00454" y="2825532"/>
            <a:ext cx="239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49364" y="3879180"/>
            <a:ext cx="28156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pixels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400" b="1" i="1" dirty="0">
                <a:solidFill>
                  <a:schemeClr val="bg1"/>
                </a:solidFill>
              </a:rPr>
              <a:t>T</a:t>
            </a:r>
            <a:r>
              <a:rPr lang="en-US" sz="1400" b="1" i="1" dirty="0" smtClean="0">
                <a:solidFill>
                  <a:schemeClr val="bg1"/>
                </a:solidFill>
              </a:rPr>
              <a:t>hings</a:t>
            </a:r>
            <a:r>
              <a:rPr lang="en-US" sz="1400" b="1" dirty="0" smtClean="0">
                <a:solidFill>
                  <a:schemeClr val="bg1"/>
                </a:solidFill>
              </a:rPr>
              <a:t> become </a:t>
            </a:r>
            <a:r>
              <a:rPr lang="en-US" sz="1400" b="1" i="1" dirty="0" smtClean="0">
                <a:solidFill>
                  <a:schemeClr val="bg1"/>
                </a:solidFill>
              </a:rPr>
              <a:t>stuff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1400" b="1" dirty="0">
                <a:solidFill>
                  <a:schemeClr val="bg1"/>
                </a:solidFill>
              </a:rPr>
              <a:t>A</a:t>
            </a:r>
            <a:r>
              <a:rPr lang="en-US" sz="1400" b="1" dirty="0" smtClean="0">
                <a:solidFill>
                  <a:schemeClr val="bg1"/>
                </a:solidFill>
              </a:rPr>
              <a:t> faceless mass of person pixels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81494" y="2835444"/>
            <a:ext cx="231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Instance segmentation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169" y="4130615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3406" y="4216387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8026" y="4130615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chemeClr val="bg1"/>
                </a:solidFill>
              </a:rPr>
              <a:t>Person 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5564" y="3159194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Person 4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384364" y="3976726"/>
            <a:ext cx="82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Person 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13929" y="5437689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Best of both tasks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5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Mask R-CNN:</a:t>
            </a:r>
            <a:r>
              <a:rPr lang="en-US" dirty="0" smtClean="0"/>
              <a:t> Model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R-CNN-style detection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Backbone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Feature Pyramid Network (FPN)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Region Proposal Network (RPN)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Region of interest feature alignment (</a:t>
            </a:r>
            <a:r>
              <a:rPr lang="en-US" dirty="0" err="1" smtClean="0"/>
              <a:t>RoIAlign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Multi-task network head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Box classifier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Box </a:t>
            </a:r>
            <a:r>
              <a:rPr lang="en-US" dirty="0" err="1" smtClean="0"/>
              <a:t>regressor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Mask predictor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Keypoint</a:t>
            </a:r>
            <a:r>
              <a:rPr lang="en-US" dirty="0" smtClean="0"/>
              <a:t> predictor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8445500" y="1690688"/>
            <a:ext cx="609600" cy="4392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55100" y="3563828"/>
            <a:ext cx="245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Modular composition of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many recent ideas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 </a:t>
            </a:r>
            <a:r>
              <a:rPr lang="en-US" dirty="0" smtClean="0">
                <a:solidFill>
                  <a:srgbClr val="C00000"/>
                </a:solidFill>
              </a:rPr>
              <a:t>R-CNN</a:t>
            </a:r>
            <a:r>
              <a:rPr lang="en-US" dirty="0" smtClean="0"/>
              <a:t>-style Approach to Object Detection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43250" y="4010027"/>
            <a:ext cx="20955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Object / </a:t>
            </a:r>
            <a:r>
              <a:rPr lang="en-US" sz="2000" dirty="0" smtClean="0">
                <a:solidFill>
                  <a:srgbClr val="C00000"/>
                </a:solidFill>
              </a:rPr>
              <a:t>region</a:t>
            </a:r>
            <a:r>
              <a:rPr lang="en-US" sz="2000" dirty="0" smtClean="0"/>
              <a:t> proposals (</a:t>
            </a:r>
            <a:r>
              <a:rPr lang="en-US" sz="2000" dirty="0" err="1" smtClean="0"/>
              <a:t>RoIs</a:t>
            </a:r>
            <a:r>
              <a:rPr lang="en-US" sz="2000" dirty="0" smtClean="0"/>
              <a:t>)</a:t>
            </a:r>
          </a:p>
          <a:p>
            <a:pPr algn="ctr"/>
            <a:r>
              <a:rPr lang="en-US" sz="1100" dirty="0" smtClean="0">
                <a:solidFill>
                  <a:schemeClr val="tx2"/>
                </a:solidFill>
              </a:rPr>
              <a:t>(external or internal to network)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4070" y="4010027"/>
            <a:ext cx="2779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Deep Learning-based region classifier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30880" y="5049044"/>
            <a:ext cx="4526380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General formula </a:t>
            </a:r>
            <a:r>
              <a:rPr lang="en-US" sz="2800" smtClean="0"/>
              <a:t>for </a:t>
            </a:r>
          </a:p>
          <a:p>
            <a:pPr algn="ctr"/>
            <a:r>
              <a:rPr lang="en-US" sz="2800" b="1" dirty="0" smtClean="0"/>
              <a:t>R</a:t>
            </a:r>
            <a:r>
              <a:rPr lang="en-US" sz="2800" dirty="0" smtClean="0">
                <a:solidFill>
                  <a:srgbClr val="C00000"/>
                </a:solidFill>
              </a:rPr>
              <a:t>egion-based</a:t>
            </a:r>
            <a:r>
              <a:rPr lang="en-US" sz="2800" b="1" dirty="0" smtClean="0"/>
              <a:t> CNN </a:t>
            </a:r>
            <a:r>
              <a:rPr lang="en-US" sz="2800" dirty="0" smtClean="0"/>
              <a:t>models</a:t>
            </a:r>
            <a:endParaRPr lang="en-US" sz="2800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05" y="1751885"/>
            <a:ext cx="10227590" cy="2248259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838200" y="4010027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Input image</a:t>
            </a:r>
            <a:endParaRPr lang="en-US" sz="2000" dirty="0"/>
          </a:p>
        </p:txBody>
      </p:sp>
      <p:sp>
        <p:nvSpPr>
          <p:cNvPr id="90" name="TextBox 89"/>
          <p:cNvSpPr txBox="1"/>
          <p:nvPr/>
        </p:nvSpPr>
        <p:spPr>
          <a:xfrm>
            <a:off x="8891805" y="4010027"/>
            <a:ext cx="269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Detection =</a:t>
            </a:r>
          </a:p>
          <a:p>
            <a:pPr algn="ctr"/>
            <a:r>
              <a:rPr lang="en-US" sz="2000" dirty="0" smtClean="0"/>
              <a:t>Region classification +</a:t>
            </a:r>
            <a:br>
              <a:rPr lang="en-US" sz="2000" dirty="0" smtClean="0"/>
            </a:br>
            <a:r>
              <a:rPr lang="en-US" sz="2000" dirty="0" smtClean="0"/>
              <a:t>box regression + </a:t>
            </a:r>
            <a:r>
              <a:rPr lang="mr-IN" sz="2000" dirty="0" smtClean="0"/>
              <a:t>…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624386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Girshick</a:t>
            </a:r>
            <a:r>
              <a:rPr lang="en-US" dirty="0"/>
              <a:t>, </a:t>
            </a:r>
            <a:r>
              <a:rPr lang="en-US" dirty="0" smtClean="0"/>
              <a:t>Donahue</a:t>
            </a:r>
            <a:r>
              <a:rPr lang="en-US" dirty="0"/>
              <a:t>, </a:t>
            </a:r>
            <a:r>
              <a:rPr lang="en-US" dirty="0" smtClean="0"/>
              <a:t>Darrell</a:t>
            </a:r>
            <a:r>
              <a:rPr lang="en-US" dirty="0"/>
              <a:t>, </a:t>
            </a:r>
            <a:r>
              <a:rPr lang="en-US" dirty="0" smtClean="0"/>
              <a:t>Malik</a:t>
            </a:r>
            <a:r>
              <a:rPr lang="en-US" dirty="0"/>
              <a:t>. Rich Feature Hierarchies for Accurate Object Detection and Semantic Segmentation. </a:t>
            </a:r>
            <a:r>
              <a:rPr lang="en-US" dirty="0" smtClean="0"/>
              <a:t>CVPR 2014</a:t>
            </a:r>
          </a:p>
          <a:p>
            <a:r>
              <a:rPr lang="en-US" dirty="0" err="1" smtClean="0"/>
              <a:t>Uijlings</a:t>
            </a:r>
            <a:r>
              <a:rPr lang="en-US" dirty="0" smtClean="0"/>
              <a:t>, van de Sande, </a:t>
            </a:r>
            <a:r>
              <a:rPr lang="en-US" dirty="0" err="1" smtClean="0"/>
              <a:t>Gevers</a:t>
            </a:r>
            <a:r>
              <a:rPr lang="en-US" dirty="0" smtClean="0"/>
              <a:t>, </a:t>
            </a:r>
            <a:r>
              <a:rPr lang="en-US" dirty="0" err="1" smtClean="0"/>
              <a:t>Smeulders</a:t>
            </a:r>
            <a:r>
              <a:rPr lang="en-US" dirty="0" smtClean="0"/>
              <a:t>. Selective Search for Object Recognition. IJCV 2013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39159" y="1829186"/>
            <a:ext cx="1909823" cy="4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8750" y="2151858"/>
            <a:ext cx="1039793" cy="381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34760" y="3208504"/>
            <a:ext cx="785150" cy="229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11402" y="1485022"/>
            <a:ext cx="219322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RoI</a:t>
            </a:r>
            <a:r>
              <a:rPr lang="en-US" sz="2000" dirty="0" smtClean="0"/>
              <a:t> transformation</a:t>
            </a:r>
          </a:p>
          <a:p>
            <a:r>
              <a:rPr lang="en-US" sz="1100" dirty="0" smtClean="0">
                <a:solidFill>
                  <a:schemeClr val="tx2"/>
                </a:solidFill>
              </a:rPr>
              <a:t>(applied to image or conv features)</a:t>
            </a:r>
            <a:endParaRPr lang="en-US" sz="1100" dirty="0">
              <a:solidFill>
                <a:schemeClr val="tx2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5903092" y="2054409"/>
            <a:ext cx="204925" cy="4341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Backbone </a:t>
            </a:r>
            <a:r>
              <a:rPr lang="en-US" dirty="0" err="1" smtClean="0"/>
              <a:t>ConvNet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70597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smtClean="0">
                <a:solidFill>
                  <a:srgbClr val="C00000"/>
                </a:solidFill>
              </a:rPr>
              <a:t>any standard </a:t>
            </a:r>
            <a:r>
              <a:rPr lang="en-US" dirty="0" err="1" smtClean="0">
                <a:solidFill>
                  <a:srgbClr val="C00000"/>
                </a:solidFill>
              </a:rPr>
              <a:t>ConvNet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as a “backbone architecture”  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AlexNet</a:t>
            </a:r>
            <a:r>
              <a:rPr lang="en-US" dirty="0" smtClean="0"/>
              <a:t>, VGG, </a:t>
            </a:r>
            <a:r>
              <a:rPr lang="en-US" dirty="0" err="1" smtClean="0"/>
              <a:t>ResNet</a:t>
            </a:r>
            <a:r>
              <a:rPr lang="en-US" dirty="0" smtClean="0"/>
              <a:t>, Inception, Inception-</a:t>
            </a:r>
            <a:r>
              <a:rPr lang="en-US" dirty="0" err="1" smtClean="0"/>
              <a:t>ResNet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ResNeXt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B050"/>
                </a:solidFill>
              </a:rPr>
              <a:t>poster 67 Tuesday morning</a:t>
            </a:r>
            <a:r>
              <a:rPr lang="en-US" dirty="0" smtClean="0"/>
              <a:t>), 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Use “same” padding everywhere (preserves integer scales)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Prefer fully convolutional networks (ignoring </a:t>
            </a:r>
            <a:r>
              <a:rPr lang="en-US" dirty="0" err="1" smtClean="0"/>
              <a:t>cls</a:t>
            </a:r>
            <a:r>
              <a:rPr lang="en-US" dirty="0" smtClean="0"/>
              <a:t> head; see next slide)</a:t>
            </a:r>
          </a:p>
          <a:p>
            <a:pPr>
              <a:buFont typeface="Wingdings" charset="2"/>
              <a:buChar char="Ø"/>
            </a:pPr>
            <a:endParaRPr lang="en-US" dirty="0">
              <a:solidFill>
                <a:srgbClr val="C00000"/>
              </a:solidFill>
            </a:endParaRPr>
          </a:p>
          <a:p>
            <a:pPr lvl="1"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Pre-train on ImageNet </a:t>
            </a:r>
            <a:r>
              <a:rPr lang="en-US" dirty="0" smtClean="0"/>
              <a:t>classification (or similar)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02"/>
          <a:stretch/>
        </p:blipFill>
        <p:spPr>
          <a:xfrm>
            <a:off x="10848170" y="158587"/>
            <a:ext cx="1011259" cy="66994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31400" y="158587"/>
            <a:ext cx="114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r>
              <a:rPr lang="en-US" dirty="0" smtClean="0"/>
              <a:t>ResNet-34</a:t>
            </a:r>
          </a:p>
        </p:txBody>
      </p:sp>
    </p:spTree>
    <p:extLst>
      <p:ext uri="{BB962C8B-B14F-4D97-AF65-F5344CB8AC3E}">
        <p14:creationId xmlns:p14="http://schemas.microsoft.com/office/powerpoint/2010/main" val="958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Prepare for Detection! (Minor Surgery)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70597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Replace test-time batch normalization with fixed affine transform</a:t>
                </a:r>
                <a:endParaRPr lang="en-US" b="0" i="0" dirty="0" smtClean="0">
                  <a:latin typeface="Cambria Math" charset="0"/>
                </a:endParaRPr>
              </a:p>
              <a:p>
                <a:pPr lvl="1">
                  <a:buFont typeface="Wingdings" charset="2"/>
                  <a:buChar char="Ø"/>
                </a:pPr>
                <a:endParaRPr lang="en-US" b="0" dirty="0" smtClean="0"/>
              </a:p>
              <a:p>
                <a:pPr lvl="1">
                  <a:buFont typeface="Wingdings" charset="2"/>
                  <a:buChar char="Ø"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BN</m:t>
                    </m:r>
                    <m:r>
                      <m:rPr>
                        <m:nor/>
                      </m:rPr>
                      <a:rPr lang="en-US" b="0" i="0" baseline="-25000" smtClean="0">
                        <a:latin typeface="Cambria Math" charset="0"/>
                      </a:rPr>
                      <m:t>test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)=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)/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 smtClean="0"/>
                  <a:t>, 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treat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as constants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buFont typeface="Wingdings" charset="2"/>
                  <a:buChar char="Ø"/>
                </a:pPr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Remove pre-trained classification head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>
                  <a:buFont typeface="Wingdings" charset="2"/>
                  <a:buChar char="Ø"/>
                </a:pPr>
                <a:r>
                  <a:rPr lang="en-US" dirty="0" smtClean="0"/>
                  <a:t> Backbone is now fully convolutional (takes any input size)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705975" cy="5032375"/>
              </a:xfrm>
              <a:blipFill rotWithShape="0">
                <a:blip r:embed="rId3"/>
                <a:stretch>
                  <a:fillRect l="-1319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302"/>
          <a:stretch/>
        </p:blipFill>
        <p:spPr>
          <a:xfrm>
            <a:off x="10848170" y="158587"/>
            <a:ext cx="1011259" cy="6699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90118"/>
          <a:stretch/>
        </p:blipFill>
        <p:spPr>
          <a:xfrm>
            <a:off x="4404106" y="4014787"/>
            <a:ext cx="2878159" cy="19288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9" idx="1"/>
            <a:endCxn id="15" idx="1"/>
          </p:cNvCxnSpPr>
          <p:nvPr/>
        </p:nvCxnSpPr>
        <p:spPr>
          <a:xfrm flipH="1" flipV="1">
            <a:off x="7282265" y="5020732"/>
            <a:ext cx="3347635" cy="144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10629900" y="6143625"/>
            <a:ext cx="218270" cy="6429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026343" y="4997771"/>
            <a:ext cx="697802" cy="342325"/>
            <a:chOff x="4114800" y="4872038"/>
            <a:chExt cx="2943225" cy="107156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114800" y="4872038"/>
              <a:ext cx="2943225" cy="107156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114800" y="4872038"/>
              <a:ext cx="2943225" cy="107156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Left Brace 14"/>
          <p:cNvSpPr/>
          <p:nvPr/>
        </p:nvSpPr>
        <p:spPr>
          <a:xfrm flipH="1">
            <a:off x="7106858" y="4155010"/>
            <a:ext cx="175407" cy="17314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376897" y="5369170"/>
            <a:ext cx="1996694" cy="463345"/>
            <a:chOff x="4114800" y="4872038"/>
            <a:chExt cx="2943225" cy="1071563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114800" y="4872038"/>
              <a:ext cx="2943225" cy="107156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14800" y="4872038"/>
              <a:ext cx="2943225" cy="107156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26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Scale Invariant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2518342"/>
            <a:ext cx="6326187" cy="3835389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2969" y="2582510"/>
            <a:ext cx="5009138" cy="3771221"/>
            <a:chOff x="301461" y="2832764"/>
            <a:chExt cx="3959333" cy="298085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461" y="2844120"/>
              <a:ext cx="3959333" cy="2969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61" y="2844120"/>
              <a:ext cx="1738497" cy="1549651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63928" y="2896099"/>
              <a:ext cx="1507669" cy="1417466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6645" y="2832764"/>
              <a:ext cx="992835" cy="88498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923739" y="2891120"/>
              <a:ext cx="851065" cy="795647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2589" y="2864764"/>
              <a:ext cx="434928" cy="38768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844064" y="2885481"/>
              <a:ext cx="372092" cy="348343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245918" y="2885481"/>
              <a:ext cx="197789" cy="176304"/>
              <a:chOff x="3404319" y="3077986"/>
              <a:chExt cx="197789" cy="17630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471846" y="2887076"/>
              <a:ext cx="69339" cy="61807"/>
              <a:chOff x="3404319" y="3077986"/>
              <a:chExt cx="197789" cy="17630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8086725" y="4436036"/>
            <a:ext cx="3771900" cy="2052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Popular strategies for detecting</a:t>
            </a:r>
          </a:p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objects over large scale changes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9092" y="4238319"/>
            <a:ext cx="32063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SLOW!</a:t>
            </a:r>
          </a:p>
          <a:p>
            <a:r>
              <a:rPr lang="en-US" sz="1100" dirty="0" smtClean="0"/>
              <a:t>(Viola &amp; Jones, HOG, DPM, multiscale Fast R-CNN, </a:t>
            </a:r>
            <a:r>
              <a:rPr lang="mr-IN" sz="1100" dirty="0" smtClean="0"/>
              <a:t>…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9404691" y="4254361"/>
            <a:ext cx="16017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Do nothing; give up; Fast</a:t>
            </a:r>
          </a:p>
          <a:p>
            <a:r>
              <a:rPr lang="en-US" sz="1100" dirty="0" smtClean="0"/>
              <a:t>(Fast R-CNN, YOLO, </a:t>
            </a:r>
            <a:r>
              <a:rPr lang="mr-IN" sz="1100" dirty="0" smtClean="0"/>
              <a:t>…</a:t>
            </a:r>
            <a:r>
              <a:rPr lang="en-US" sz="1100" dirty="0" smtClean="0"/>
              <a:t>)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29092" y="6284074"/>
                <a:ext cx="78579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Fast!</a:t>
                </a:r>
              </a:p>
              <a:p>
                <a:r>
                  <a:rPr lang="en-US" sz="1100" dirty="0" smtClean="0"/>
                  <a:t>(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≈ </m:t>
                    </m:r>
                  </m:oMath>
                </a14:m>
                <a:r>
                  <a:rPr lang="en-US" sz="1100" dirty="0" smtClean="0"/>
                  <a:t>SSD, </a:t>
                </a:r>
                <a:r>
                  <a:rPr lang="mr-IN" sz="1100" dirty="0" smtClean="0"/>
                  <a:t>…</a:t>
                </a:r>
                <a:r>
                  <a:rPr lang="en-US" sz="1100" dirty="0" smtClean="0"/>
                  <a:t>)</a:t>
                </a:r>
                <a:endParaRPr lang="en-US" sz="11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92" y="6284074"/>
                <a:ext cx="785793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7042" b="-57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3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Scale Invariant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2518342"/>
            <a:ext cx="6326187" cy="3835389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2969" y="2582510"/>
            <a:ext cx="5009138" cy="3771221"/>
            <a:chOff x="301461" y="2832764"/>
            <a:chExt cx="3959333" cy="298085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461" y="2844120"/>
              <a:ext cx="3959333" cy="2969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61" y="2844120"/>
              <a:ext cx="1738497" cy="1549651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63928" y="2896099"/>
              <a:ext cx="1507669" cy="1417466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6645" y="2832764"/>
              <a:ext cx="992835" cy="88498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923739" y="2891120"/>
              <a:ext cx="851065" cy="795647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2589" y="2864764"/>
              <a:ext cx="434928" cy="38768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844064" y="2885481"/>
              <a:ext cx="372092" cy="348343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245918" y="2885481"/>
              <a:ext cx="197789" cy="176304"/>
              <a:chOff x="3404319" y="3077986"/>
              <a:chExt cx="197789" cy="17630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471846" y="2887076"/>
              <a:ext cx="69339" cy="61807"/>
              <a:chOff x="3404319" y="3077986"/>
              <a:chExt cx="197789" cy="17630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8086725" y="4436036"/>
            <a:ext cx="3771900" cy="2052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Let’s examine this one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9092" y="4254361"/>
            <a:ext cx="32063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SOW!!</a:t>
            </a:r>
          </a:p>
          <a:p>
            <a:r>
              <a:rPr lang="en-US" sz="1100" dirty="0" smtClean="0"/>
              <a:t>(Viola &amp; Jones, HOG, DPM, multiscale Fast R-CNN, </a:t>
            </a:r>
            <a:r>
              <a:rPr lang="mr-IN" sz="1100" dirty="0" smtClean="0"/>
              <a:t>…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9404691" y="4254361"/>
            <a:ext cx="16482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Do nothing; give up; Fast!</a:t>
            </a:r>
          </a:p>
          <a:p>
            <a:r>
              <a:rPr lang="en-US" sz="1100" dirty="0" smtClean="0"/>
              <a:t>(Fast R-CNN, YOLO, </a:t>
            </a:r>
            <a:r>
              <a:rPr lang="mr-IN" sz="1100" dirty="0" smtClean="0"/>
              <a:t>…</a:t>
            </a:r>
            <a:r>
              <a:rPr lang="en-US" sz="1100" dirty="0" smtClean="0"/>
              <a:t>)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29092" y="6284074"/>
                <a:ext cx="78579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Fast!</a:t>
                </a:r>
              </a:p>
              <a:p>
                <a:r>
                  <a:rPr lang="en-US" sz="1100" dirty="0" smtClean="0"/>
                  <a:t>(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≈ </m:t>
                    </m:r>
                  </m:oMath>
                </a14:m>
                <a:r>
                  <a:rPr lang="en-US" sz="1100" dirty="0" smtClean="0"/>
                  <a:t>SSD, </a:t>
                </a:r>
                <a:r>
                  <a:rPr lang="mr-IN" sz="1100" dirty="0" smtClean="0"/>
                  <a:t>…</a:t>
                </a:r>
                <a:r>
                  <a:rPr lang="en-US" sz="1100" dirty="0" smtClean="0"/>
                  <a:t>)</a:t>
                </a:r>
                <a:endParaRPr lang="en-US" sz="11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92" y="6284074"/>
                <a:ext cx="785793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7042" b="-57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5380038" y="2383402"/>
            <a:ext cx="6392862" cy="225276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607694" y="4376236"/>
            <a:ext cx="2300587" cy="2300587"/>
          </a:xfrm>
          <a:prstGeom prst="ellipse">
            <a:avLst/>
          </a:prstGeom>
          <a:noFill/>
          <a:ln w="7302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smtClean="0"/>
              <a:t>Compromise Feature Quality, but Fast (“Free”)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2969" y="2582510"/>
            <a:ext cx="5009138" cy="3771221"/>
            <a:chOff x="301461" y="2832764"/>
            <a:chExt cx="3959333" cy="298085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461" y="2844120"/>
              <a:ext cx="3959333" cy="2969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461" y="2844120"/>
              <a:ext cx="1738497" cy="1549651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63928" y="2896099"/>
              <a:ext cx="1507669" cy="1417466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645" y="2832764"/>
              <a:ext cx="992835" cy="88498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923739" y="2891120"/>
              <a:ext cx="851065" cy="795647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589" y="2864764"/>
              <a:ext cx="434928" cy="38768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844064" y="2885481"/>
              <a:ext cx="372092" cy="348343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245918" y="2885481"/>
              <a:ext cx="197789" cy="176304"/>
              <a:chOff x="3404319" y="3077986"/>
              <a:chExt cx="197789" cy="17630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471846" y="2887076"/>
              <a:ext cx="69339" cy="61807"/>
              <a:chOff x="3404319" y="3077986"/>
              <a:chExt cx="197789" cy="17630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t="50519" r="58225" b="9316"/>
          <a:stretch/>
        </p:blipFill>
        <p:spPr>
          <a:xfrm>
            <a:off x="6844681" y="2513796"/>
            <a:ext cx="5347319" cy="31169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0346" y="2790305"/>
            <a:ext cx="198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Low resolution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</a:t>
            </a:r>
            <a:r>
              <a:rPr lang="en-US" dirty="0" smtClean="0">
                <a:solidFill>
                  <a:srgbClr val="C00000"/>
                </a:solidFill>
              </a:rPr>
              <a:t>Strong features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50346" y="4433320"/>
            <a:ext cx="190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High resolution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</a:t>
            </a:r>
            <a:r>
              <a:rPr lang="en-US" dirty="0" smtClean="0">
                <a:solidFill>
                  <a:srgbClr val="C00000"/>
                </a:solidFill>
              </a:rPr>
              <a:t>Weak features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155355" y="3113470"/>
            <a:ext cx="994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7155355" y="4756486"/>
            <a:ext cx="232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54315" y="3142329"/>
            <a:ext cx="0" cy="1290991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930086" y="3436637"/>
            <a:ext cx="0" cy="1319848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30086" y="5644372"/>
            <a:ext cx="3994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“native” in-network feature pyramid</a:t>
            </a:r>
          </a:p>
          <a:p>
            <a:r>
              <a:rPr lang="en-US" dirty="0"/>
              <a:t>p</a:t>
            </a:r>
            <a:r>
              <a:rPr lang="en-US" dirty="0" smtClean="0"/>
              <a:t>oses an inherent tradeoff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38218" y="4492154"/>
            <a:ext cx="74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conv3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7875807" y="3787824"/>
            <a:ext cx="67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conv4</a:t>
            </a:r>
            <a:endParaRPr lang="en-US" sz="1600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8246678" y="3066898"/>
            <a:ext cx="611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conv5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806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mr-IN" dirty="0" smtClean="0"/>
              <a:t>…</a:t>
            </a:r>
            <a:r>
              <a:rPr lang="en-US" dirty="0" smtClean="0"/>
              <a:t> + Feature Pyramid Network (FPN)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2518342"/>
            <a:ext cx="6326187" cy="38353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29092" y="4270403"/>
            <a:ext cx="3206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(Viola &amp; Jones, HOG, DPM, multiscale Fast R-CNN, </a:t>
            </a:r>
            <a:r>
              <a:rPr lang="mr-IN" sz="1100" dirty="0" smtClean="0"/>
              <a:t>…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9404691" y="4270403"/>
            <a:ext cx="1460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Do nothing; give up</a:t>
            </a:r>
          </a:p>
          <a:p>
            <a:r>
              <a:rPr lang="en-US" sz="1100" dirty="0" smtClean="0"/>
              <a:t>(Fast R-CNN, YOLO, </a:t>
            </a:r>
            <a:r>
              <a:rPr lang="mr-IN" sz="1100" dirty="0" smtClean="0"/>
              <a:t>…</a:t>
            </a:r>
            <a:r>
              <a:rPr lang="en-US" sz="1100" dirty="0" smtClean="0"/>
              <a:t>)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29092" y="6284074"/>
                <a:ext cx="78579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charset="0"/>
                      </a:rPr>
                      <m:t>≈ </m:t>
                    </m:r>
                  </m:oMath>
                </a14:m>
                <a:r>
                  <a:rPr lang="en-US" sz="1100" dirty="0" smtClean="0"/>
                  <a:t>SSD, </a:t>
                </a:r>
                <a:r>
                  <a:rPr lang="mr-IN" sz="1100" dirty="0" smtClean="0"/>
                  <a:t>…</a:t>
                </a:r>
                <a:r>
                  <a:rPr lang="en-US" sz="1100" dirty="0" smtClean="0"/>
                  <a:t>)</a:t>
                </a:r>
                <a:endParaRPr lang="en-US" sz="11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92" y="6284074"/>
                <a:ext cx="785793" cy="261610"/>
              </a:xfrm>
              <a:prstGeom prst="rect">
                <a:avLst/>
              </a:prstGeom>
              <a:blipFill rotWithShape="0">
                <a:blip r:embed="rId3"/>
                <a:stretch>
                  <a:fillRect t="-74419" b="-9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33037" y="6501168"/>
            <a:ext cx="1224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 et al. Feature Pyramid Networks for Object Detection. In CVPR 2017.  </a:t>
            </a:r>
            <a:r>
              <a:rPr lang="en-US" dirty="0" smtClean="0">
                <a:solidFill>
                  <a:srgbClr val="00B050"/>
                </a:solidFill>
              </a:rPr>
              <a:t>Poster 99 Saturday morning.</a:t>
            </a:r>
            <a:r>
              <a:rPr lang="en-US" dirty="0" smtClean="0"/>
              <a:t>  See also: </a:t>
            </a:r>
            <a:r>
              <a:rPr lang="en-US" dirty="0" err="1" smtClean="0"/>
              <a:t>Shrivastava’s</a:t>
            </a:r>
            <a:r>
              <a:rPr lang="en-US" dirty="0" smtClean="0"/>
              <a:t> TDM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2969" y="2582510"/>
            <a:ext cx="5009138" cy="3771221"/>
            <a:chOff x="301461" y="2832764"/>
            <a:chExt cx="3959333" cy="298085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61" y="2844120"/>
              <a:ext cx="3959333" cy="2969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461" y="2844120"/>
              <a:ext cx="1738497" cy="1549651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63928" y="2896099"/>
              <a:ext cx="1507669" cy="1417466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645" y="2832764"/>
              <a:ext cx="992835" cy="88498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923739" y="2891120"/>
              <a:ext cx="851065" cy="795647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2589" y="2864764"/>
              <a:ext cx="434928" cy="38768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844064" y="2885481"/>
              <a:ext cx="372092" cy="348343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245918" y="2885481"/>
              <a:ext cx="197789" cy="176304"/>
              <a:chOff x="3404319" y="3077986"/>
              <a:chExt cx="197789" cy="17630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471846" y="2887076"/>
              <a:ext cx="69339" cy="61807"/>
              <a:chOff x="3404319" y="3077986"/>
              <a:chExt cx="197789" cy="17630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5395912" y="4532012"/>
            <a:ext cx="2719388" cy="20131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086263" y="6222926"/>
            <a:ext cx="1798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(Fast/</a:t>
            </a:r>
            <a:r>
              <a:rPr lang="en-US" sz="1100" dirty="0" err="1" smtClean="0"/>
              <a:t>er</a:t>
            </a:r>
            <a:r>
              <a:rPr lang="en-US" sz="1100" dirty="0" smtClean="0"/>
              <a:t> R-CNN with FPN, </a:t>
            </a:r>
            <a:r>
              <a:rPr lang="mr-IN" sz="1100" dirty="0" smtClean="0"/>
              <a:t>…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grpSp>
        <p:nvGrpSpPr>
          <p:cNvPr id="3" name="Group 2"/>
          <p:cNvGrpSpPr/>
          <p:nvPr/>
        </p:nvGrpSpPr>
        <p:grpSpPr>
          <a:xfrm>
            <a:off x="5380038" y="2383403"/>
            <a:ext cx="6576389" cy="2299139"/>
            <a:chOff x="5380038" y="2383403"/>
            <a:chExt cx="6576389" cy="2299139"/>
          </a:xfrm>
        </p:grpSpPr>
        <p:sp>
          <p:nvSpPr>
            <p:cNvPr id="6" name="Rectangle 5"/>
            <p:cNvSpPr/>
            <p:nvPr/>
          </p:nvSpPr>
          <p:spPr>
            <a:xfrm>
              <a:off x="5380038" y="2383403"/>
              <a:ext cx="6392862" cy="217401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404691" y="4552613"/>
              <a:ext cx="2551736" cy="12992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Oval 40"/>
          <p:cNvSpPr/>
          <p:nvPr/>
        </p:nvSpPr>
        <p:spPr>
          <a:xfrm>
            <a:off x="8924583" y="4434246"/>
            <a:ext cx="2082157" cy="2082157"/>
          </a:xfrm>
          <a:prstGeom prst="ellipse">
            <a:avLst/>
          </a:prstGeom>
          <a:noFill/>
          <a:ln w="73025" cmpd="dbl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38089" y="1370560"/>
            <a:ext cx="29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[Optional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smtClean="0">
                <a:solidFill>
                  <a:srgbClr val="C00000"/>
                </a:solidFill>
              </a:rPr>
              <a:t>but recommended]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5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04" y="516478"/>
            <a:ext cx="6248734" cy="5685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1781" b="5170"/>
          <a:stretch/>
        </p:blipFill>
        <p:spPr>
          <a:xfrm rot="10800000">
            <a:off x="1397360" y="16044"/>
            <a:ext cx="1173636" cy="660934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54960" y="112296"/>
            <a:ext cx="4042610" cy="94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70996" y="1235243"/>
            <a:ext cx="3769900" cy="401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V="1">
            <a:off x="2570996" y="2342148"/>
            <a:ext cx="3416974" cy="978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5990" y="650711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102435" y="3195753"/>
            <a:ext cx="213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1/4 image resolution</a:t>
            </a:r>
          </a:p>
          <a:p>
            <a:r>
              <a:rPr lang="en-US" dirty="0" smtClean="0"/>
              <a:t>Res2 stage output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70995" y="1435769"/>
            <a:ext cx="213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1/8 image resolution</a:t>
            </a:r>
          </a:p>
          <a:p>
            <a:r>
              <a:rPr lang="en-US" dirty="0" smtClean="0"/>
              <a:t>Res3 stage output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11580" y="112296"/>
            <a:ext cx="2254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1/16 image resolution</a:t>
            </a:r>
          </a:p>
          <a:p>
            <a:r>
              <a:rPr lang="en-US" dirty="0" smtClean="0"/>
              <a:t>Res4 stage output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56314" y="3288085"/>
            <a:ext cx="2552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Backbone </a:t>
            </a:r>
            <a:r>
              <a:rPr lang="en-US" sz="2400" dirty="0" err="1" smtClean="0"/>
              <a:t>ConvNet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430131" y="3141078"/>
            <a:ext cx="3557839" cy="3532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22192" y="6488668"/>
            <a:ext cx="10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 et al. Feature Pyramid Networks for Object Detection. In CVPR 2017.  </a:t>
            </a:r>
            <a:r>
              <a:rPr lang="en-US" dirty="0" smtClean="0">
                <a:solidFill>
                  <a:srgbClr val="00B050"/>
                </a:solidFill>
              </a:rPr>
              <a:t>Poster 99 Saturday morning.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010291" y="-146304"/>
            <a:ext cx="1359567" cy="1325563"/>
          </a:xfrm>
        </p:spPr>
        <p:txBody>
          <a:bodyPr/>
          <a:lstStyle/>
          <a:p>
            <a:r>
              <a:rPr lang="en-US" smtClean="0"/>
              <a:t>FPN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80700" y="2664024"/>
            <a:ext cx="159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(Illustrated with</a:t>
            </a:r>
          </a:p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 levels for simplicity; </a:t>
            </a:r>
          </a:p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typically use 5 or 6)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2253" y="3433010"/>
            <a:ext cx="10825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FPN weights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use random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initialization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20" y="2105451"/>
            <a:ext cx="4602510" cy="4187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Compromise on Feature Quality, still Fast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2969" y="2582510"/>
            <a:ext cx="5009138" cy="3771221"/>
            <a:chOff x="301461" y="2832764"/>
            <a:chExt cx="3959333" cy="298085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61" y="2844120"/>
              <a:ext cx="3959333" cy="2969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461" y="2844120"/>
              <a:ext cx="1738497" cy="1549651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63928" y="2896099"/>
              <a:ext cx="1507669" cy="1417466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645" y="2832764"/>
              <a:ext cx="992835" cy="88498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923739" y="2891120"/>
              <a:ext cx="851065" cy="795647"/>
            </a:xfrm>
            <a:prstGeom prst="rect">
              <a:avLst/>
            </a:prstGeom>
            <a:noFill/>
            <a:ln w="412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2589" y="2864764"/>
              <a:ext cx="434928" cy="387683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844064" y="2885481"/>
              <a:ext cx="372092" cy="348343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245918" y="2885481"/>
              <a:ext cx="197789" cy="176304"/>
              <a:chOff x="3404319" y="3077986"/>
              <a:chExt cx="197789" cy="17630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471846" y="2887076"/>
              <a:ext cx="69339" cy="61807"/>
              <a:chOff x="3404319" y="3077986"/>
              <a:chExt cx="197789" cy="17630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4319" y="3077986"/>
                <a:ext cx="197789" cy="176304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3417450" y="3077986"/>
                <a:ext cx="171528" cy="16126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9930051" y="2078676"/>
            <a:ext cx="198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Low resolution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</a:t>
            </a:r>
            <a:r>
              <a:rPr lang="en-US" dirty="0" smtClean="0">
                <a:solidFill>
                  <a:srgbClr val="C00000"/>
                </a:solidFill>
              </a:rPr>
              <a:t>Strong features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30051" y="3977575"/>
            <a:ext cx="198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High resolution</a:t>
            </a:r>
            <a:r>
              <a:rPr lang="en-US" dirty="0" smtClean="0"/>
              <a:t>,</a:t>
            </a:r>
          </a:p>
          <a:p>
            <a:r>
              <a:rPr lang="en-US" b="1" dirty="0" smtClean="0"/>
              <a:t>       </a:t>
            </a:r>
            <a:r>
              <a:rPr lang="en-US" b="1" dirty="0" smtClean="0">
                <a:solidFill>
                  <a:srgbClr val="C00000"/>
                </a:solidFill>
              </a:rPr>
              <a:t>Strong</a:t>
            </a:r>
            <a:r>
              <a:rPr lang="en-US" dirty="0" smtClean="0">
                <a:solidFill>
                  <a:srgbClr val="C00000"/>
                </a:solidFill>
              </a:rPr>
              <a:t> features</a:t>
            </a:r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8534400" y="2401842"/>
            <a:ext cx="1395651" cy="14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134020" y="2466076"/>
            <a:ext cx="0" cy="1511499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1609791" y="2711117"/>
            <a:ext cx="0" cy="1589623"/>
          </a:xfrm>
          <a:prstGeom prst="straightConnector1">
            <a:avLst/>
          </a:prstGeom>
          <a:ln w="47625" cmpd="dbl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9" idx="1"/>
          </p:cNvCxnSpPr>
          <p:nvPr/>
        </p:nvCxnSpPr>
        <p:spPr>
          <a:xfrm flipH="1" flipV="1">
            <a:off x="8486275" y="3655459"/>
            <a:ext cx="1443776" cy="64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33037" y="6501168"/>
            <a:ext cx="1224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 et al. Feature Pyramid Networks for Object Detection. In CVPR 2017.  </a:t>
            </a:r>
            <a:r>
              <a:rPr lang="en-US" dirty="0" smtClean="0">
                <a:solidFill>
                  <a:srgbClr val="00B050"/>
                </a:solidFill>
              </a:rPr>
              <a:t>Poster 99 Saturday morning.</a:t>
            </a:r>
            <a:r>
              <a:rPr lang="en-US" dirty="0" smtClean="0"/>
              <a:t>  See also: </a:t>
            </a:r>
            <a:r>
              <a:rPr lang="en-US" dirty="0" err="1" smtClean="0"/>
              <a:t>Shrivastava’s</a:t>
            </a:r>
            <a:r>
              <a:rPr lang="en-US" dirty="0" smtClean="0"/>
              <a:t> TDM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72877" y="3726596"/>
            <a:ext cx="138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FPN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mr-IN" dirty="0" smtClean="0"/>
              <a:t>…</a:t>
            </a:r>
            <a:r>
              <a:rPr lang="en-US" dirty="0" smtClean="0"/>
              <a:t> + Region Proposal Network (RPN)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8" r="403"/>
          <a:stretch/>
        </p:blipFill>
        <p:spPr>
          <a:xfrm>
            <a:off x="2719831" y="2559050"/>
            <a:ext cx="6725111" cy="36179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012" y="6480582"/>
            <a:ext cx="926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Ren et al. Faster </a:t>
            </a:r>
            <a:r>
              <a:rPr lang="en-US" dirty="0"/>
              <a:t>R-CNN: Region Proposal Networks for Real-Time Object Detection. </a:t>
            </a:r>
            <a:r>
              <a:rPr lang="en-US" dirty="0" smtClean="0"/>
              <a:t>In NIPS 2015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9313"/>
          <a:stretch/>
        </p:blipFill>
        <p:spPr>
          <a:xfrm>
            <a:off x="1" y="4368006"/>
            <a:ext cx="2470484" cy="180908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326105" y="4844716"/>
            <a:ext cx="152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23231" y="3032798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(Shared over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FPN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levels)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1983" y="426333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256-d</a:t>
            </a: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534025" y="4332841"/>
            <a:ext cx="2612" cy="296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05376" y="590308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FPN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23488" y="3755498"/>
            <a:ext cx="2472056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/>
            <a:r>
              <a:rPr lang="en-US" sz="2000" dirty="0" smtClean="0"/>
              <a:t>Anchors are prototypical</a:t>
            </a:r>
            <a:r>
              <a:rPr lang="en-US" sz="2000" dirty="0"/>
              <a:t> </a:t>
            </a:r>
            <a:r>
              <a:rPr lang="en-US" sz="2000" dirty="0" smtClean="0"/>
              <a:t>object boxes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84255" y="1536192"/>
            <a:ext cx="9623487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Proposals = sliding window object/not-object classifier + box regression</a:t>
            </a:r>
          </a:p>
          <a:p>
            <a:pPr algn="ctr"/>
            <a:r>
              <a:rPr lang="en-US" sz="2400" i="1" dirty="0" smtClean="0"/>
              <a:t>inside the same network</a:t>
            </a:r>
            <a:endParaRPr lang="en-US" sz="2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703789" y="4812632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Applied on</a:t>
            </a:r>
            <a:br>
              <a:rPr lang="en-US" sz="1200" dirty="0" smtClean="0">
                <a:solidFill>
                  <a:schemeClr val="tx2"/>
                </a:solidFill>
              </a:rPr>
            </a:br>
            <a:r>
              <a:rPr lang="en-US" sz="1200" dirty="0" smtClean="0">
                <a:solidFill>
                  <a:schemeClr val="tx2"/>
                </a:solidFill>
              </a:rPr>
              <a:t>each FPN</a:t>
            </a:r>
            <a:br>
              <a:rPr lang="en-US" sz="1200" dirty="0" smtClean="0">
                <a:solidFill>
                  <a:schemeClr val="tx2"/>
                </a:solidFill>
              </a:rPr>
            </a:br>
            <a:r>
              <a:rPr lang="en-US" sz="1200" dirty="0" smtClean="0">
                <a:solidFill>
                  <a:schemeClr val="tx2"/>
                </a:solidFill>
              </a:rPr>
              <a:t>level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mr-IN" dirty="0" smtClean="0"/>
              <a:t>…</a:t>
            </a:r>
            <a:r>
              <a:rPr lang="en-US" dirty="0" smtClean="0"/>
              <a:t> + </a:t>
            </a:r>
            <a:r>
              <a:rPr lang="en-US" dirty="0" err="1" smtClean="0"/>
              <a:t>RoIAlign</a:t>
            </a:r>
            <a:r>
              <a:rPr lang="en-US" dirty="0" smtClean="0"/>
              <a:t> Transform (on each Proposal)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0174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29135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4741774" y="3614268"/>
            <a:ext cx="601177" cy="826639"/>
            <a:chOff x="4741774" y="3421764"/>
            <a:chExt cx="601177" cy="826639"/>
          </a:xfrm>
        </p:grpSpPr>
        <p:sp>
          <p:nvSpPr>
            <p:cNvPr id="6" name="Oval 5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9726" y="3609638"/>
            <a:ext cx="601177" cy="826639"/>
            <a:chOff x="4741774" y="3421764"/>
            <a:chExt cx="601177" cy="826639"/>
          </a:xfrm>
        </p:grpSpPr>
        <p:sp>
          <p:nvSpPr>
            <p:cNvPr id="20" name="Oval 19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39726" y="5064491"/>
            <a:ext cx="601177" cy="826639"/>
            <a:chOff x="4741774" y="3421764"/>
            <a:chExt cx="601177" cy="826639"/>
          </a:xfrm>
        </p:grpSpPr>
        <p:sp>
          <p:nvSpPr>
            <p:cNvPr id="26" name="Oval 25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741774" y="5075406"/>
            <a:ext cx="601177" cy="826639"/>
            <a:chOff x="4741774" y="3421764"/>
            <a:chExt cx="601177" cy="826639"/>
          </a:xfrm>
        </p:grpSpPr>
        <p:sp>
          <p:nvSpPr>
            <p:cNvPr id="32" name="Oval 31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>
            <a:stCxn id="29" idx="7"/>
          </p:cNvCxnSpPr>
          <p:nvPr/>
        </p:nvCxnSpPr>
        <p:spPr>
          <a:xfrm flipV="1">
            <a:off x="6327512" y="5234404"/>
            <a:ext cx="505088" cy="57867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9" idx="3"/>
          </p:cNvCxnSpPr>
          <p:nvPr/>
        </p:nvCxnSpPr>
        <p:spPr>
          <a:xfrm flipH="1">
            <a:off x="6096001" y="5877739"/>
            <a:ext cx="166853" cy="8094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1"/>
          </p:cNvCxnSpPr>
          <p:nvPr/>
        </p:nvCxnSpPr>
        <p:spPr>
          <a:xfrm flipH="1" flipV="1">
            <a:off x="6115050" y="5240755"/>
            <a:ext cx="147804" cy="5723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9" idx="5"/>
          </p:cNvCxnSpPr>
          <p:nvPr/>
        </p:nvCxnSpPr>
        <p:spPr>
          <a:xfrm>
            <a:off x="6327512" y="5877739"/>
            <a:ext cx="505088" cy="80949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8951653" y="4059968"/>
          <a:ext cx="1401602" cy="13979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00801"/>
                <a:gridCol w="700801"/>
              </a:tblGrid>
              <a:tr h="69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9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1961812" y="3149502"/>
            <a:ext cx="178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FPN feature level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3677654" y="3334168"/>
            <a:ext cx="262520" cy="14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337926" y="5158647"/>
            <a:ext cx="1183260" cy="707886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Proposal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from RPN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52633" y="4193581"/>
            <a:ext cx="204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of bilinear</a:t>
            </a:r>
          </a:p>
          <a:p>
            <a:r>
              <a:rPr lang="en-US" dirty="0"/>
              <a:t>i</a:t>
            </a:r>
            <a:r>
              <a:rPr lang="en-US" dirty="0" smtClean="0"/>
              <a:t>nterpolation points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584640" y="4395008"/>
            <a:ext cx="2158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707858" y="4758949"/>
            <a:ext cx="215835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639428" y="285698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256-d</a:t>
            </a:r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558089" y="2774052"/>
            <a:ext cx="274637" cy="27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428127" y="38592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256-d</a:t>
            </a:r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0346788" y="3776328"/>
            <a:ext cx="274637" cy="27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616980" y="4417632"/>
            <a:ext cx="1109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RoIAlign</a:t>
            </a:r>
            <a:endParaRPr lang="en-US" dirty="0" smtClean="0"/>
          </a:p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9609038" y="5689332"/>
            <a:ext cx="1489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value</a:t>
            </a:r>
          </a:p>
          <a:p>
            <a:r>
              <a:rPr lang="en-US" dirty="0" smtClean="0"/>
              <a:t>is average of</a:t>
            </a:r>
          </a:p>
          <a:p>
            <a:r>
              <a:rPr lang="en-US" dirty="0" smtClean="0"/>
              <a:t>interpolated</a:t>
            </a:r>
          </a:p>
          <a:p>
            <a:r>
              <a:rPr lang="en-US" dirty="0" smtClean="0"/>
              <a:t>values on grid</a:t>
            </a:r>
          </a:p>
          <a:p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10006664" y="5155933"/>
            <a:ext cx="0" cy="53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598499" y="4984861"/>
            <a:ext cx="2911112" cy="70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" y="5659679"/>
            <a:ext cx="2488778" cy="103456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84255" y="1536192"/>
            <a:ext cx="9623487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Smoothly </a:t>
            </a:r>
            <a:r>
              <a:rPr lang="en-US" sz="2400" dirty="0" smtClean="0"/>
              <a:t>normalize features and predictions into coordinate frame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free of scale and aspect ratio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4310" y="6207458"/>
            <a:ext cx="1285416" cy="276999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2"/>
                </a:solidFill>
              </a:rPr>
              <a:t>(Variable size RoI)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66208" y="3612089"/>
            <a:ext cx="1355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(Fixed dimensional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representation)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mr-IN" dirty="0" smtClean="0"/>
              <a:t>…</a:t>
            </a:r>
            <a:r>
              <a:rPr lang="en-US" dirty="0" smtClean="0"/>
              <a:t> + </a:t>
            </a:r>
            <a:r>
              <a:rPr lang="en-US" dirty="0" err="1" smtClean="0"/>
              <a:t>RoIAlign</a:t>
            </a:r>
            <a:r>
              <a:rPr lang="en-US" dirty="0" smtClean="0"/>
              <a:t> Transform (on each Proposal)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0174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29135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4741774" y="3614268"/>
            <a:ext cx="601177" cy="826639"/>
            <a:chOff x="4741774" y="3421764"/>
            <a:chExt cx="601177" cy="826639"/>
          </a:xfrm>
        </p:grpSpPr>
        <p:sp>
          <p:nvSpPr>
            <p:cNvPr id="6" name="Oval 5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9726" y="3609638"/>
            <a:ext cx="601177" cy="826639"/>
            <a:chOff x="4741774" y="3421764"/>
            <a:chExt cx="601177" cy="826639"/>
          </a:xfrm>
        </p:grpSpPr>
        <p:sp>
          <p:nvSpPr>
            <p:cNvPr id="20" name="Oval 19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39726" y="5064491"/>
            <a:ext cx="601177" cy="826639"/>
            <a:chOff x="4741774" y="3421764"/>
            <a:chExt cx="601177" cy="826639"/>
          </a:xfrm>
        </p:grpSpPr>
        <p:sp>
          <p:nvSpPr>
            <p:cNvPr id="26" name="Oval 25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741774" y="5075406"/>
            <a:ext cx="601177" cy="826639"/>
            <a:chOff x="4741774" y="3421764"/>
            <a:chExt cx="601177" cy="826639"/>
          </a:xfrm>
        </p:grpSpPr>
        <p:sp>
          <p:nvSpPr>
            <p:cNvPr id="32" name="Oval 31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>
            <a:stCxn id="29" idx="7"/>
          </p:cNvCxnSpPr>
          <p:nvPr/>
        </p:nvCxnSpPr>
        <p:spPr>
          <a:xfrm flipV="1">
            <a:off x="6327512" y="5234404"/>
            <a:ext cx="505088" cy="57867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9" idx="3"/>
          </p:cNvCxnSpPr>
          <p:nvPr/>
        </p:nvCxnSpPr>
        <p:spPr>
          <a:xfrm flipH="1">
            <a:off x="6096001" y="5877739"/>
            <a:ext cx="166853" cy="8094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1"/>
          </p:cNvCxnSpPr>
          <p:nvPr/>
        </p:nvCxnSpPr>
        <p:spPr>
          <a:xfrm flipH="1" flipV="1">
            <a:off x="6115050" y="5240755"/>
            <a:ext cx="147804" cy="5723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9" idx="5"/>
          </p:cNvCxnSpPr>
          <p:nvPr/>
        </p:nvCxnSpPr>
        <p:spPr>
          <a:xfrm>
            <a:off x="6327512" y="5877739"/>
            <a:ext cx="505088" cy="80949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8951653" y="4059968"/>
          <a:ext cx="1401602" cy="13979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00801"/>
                <a:gridCol w="700801"/>
              </a:tblGrid>
              <a:tr h="69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9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1961812" y="3149502"/>
            <a:ext cx="178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FPN feature level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3677654" y="3334168"/>
            <a:ext cx="262520" cy="14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337926" y="5158647"/>
            <a:ext cx="1183260" cy="707886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Proposal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from RPN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52633" y="4193581"/>
            <a:ext cx="204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of bilinear</a:t>
            </a:r>
          </a:p>
          <a:p>
            <a:r>
              <a:rPr lang="en-US" dirty="0"/>
              <a:t>i</a:t>
            </a:r>
            <a:r>
              <a:rPr lang="en-US" dirty="0" smtClean="0"/>
              <a:t>nterpolation points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584640" y="4395008"/>
            <a:ext cx="2158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707858" y="4758949"/>
            <a:ext cx="215835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639428" y="285698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256-d</a:t>
            </a:r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558089" y="2774052"/>
            <a:ext cx="274637" cy="27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428127" y="38592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256-d</a:t>
            </a:r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0346788" y="3776328"/>
            <a:ext cx="274637" cy="27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616980" y="4417632"/>
            <a:ext cx="1109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RoIAlign</a:t>
            </a:r>
            <a:endParaRPr lang="en-US" dirty="0" smtClean="0"/>
          </a:p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9609038" y="5689332"/>
            <a:ext cx="1489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value</a:t>
            </a:r>
          </a:p>
          <a:p>
            <a:r>
              <a:rPr lang="en-US" dirty="0" smtClean="0"/>
              <a:t>is average of</a:t>
            </a:r>
          </a:p>
          <a:p>
            <a:r>
              <a:rPr lang="en-US" dirty="0" smtClean="0"/>
              <a:t>interpolated</a:t>
            </a:r>
          </a:p>
          <a:p>
            <a:r>
              <a:rPr lang="en-US" dirty="0" smtClean="0"/>
              <a:t>values on grid</a:t>
            </a:r>
          </a:p>
          <a:p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10006664" y="5155933"/>
            <a:ext cx="0" cy="53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598499" y="4984861"/>
            <a:ext cx="2911112" cy="70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" y="5659679"/>
            <a:ext cx="2488778" cy="10345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170571" y="1536192"/>
            <a:ext cx="9850857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r>
              <a:rPr lang="en-US" sz="2800" dirty="0" smtClean="0"/>
              <a:t>Key: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N</a:t>
            </a:r>
            <a:r>
              <a:rPr lang="en-US" sz="2800" dirty="0" smtClean="0">
                <a:solidFill>
                  <a:srgbClr val="C00000"/>
                </a:solidFill>
              </a:rPr>
              <a:t>o coordinate quantization </a:t>
            </a:r>
            <a:r>
              <a:rPr lang="en-US" sz="2800" dirty="0" smtClean="0"/>
              <a:t>(cf. </a:t>
            </a:r>
            <a:r>
              <a:rPr lang="en-US" sz="2800" dirty="0" err="1" smtClean="0"/>
              <a:t>RoIPool</a:t>
            </a:r>
            <a:r>
              <a:rPr lang="en-US" sz="2800" dirty="0" smtClean="0"/>
              <a:t> in Fast R-CNN, etc.)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54310" y="6207458"/>
            <a:ext cx="1285416" cy="276999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2"/>
                </a:solidFill>
              </a:rPr>
              <a:t>(Variable size RoI)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866208" y="3612089"/>
            <a:ext cx="1355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(Fixed dimensional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representation)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to </a:t>
            </a:r>
            <a:r>
              <a:rPr lang="en-US" dirty="0" err="1" smtClean="0"/>
              <a:t>RoI</a:t>
            </a:r>
            <a:r>
              <a:rPr lang="en-US" dirty="0" err="1" smtClean="0">
                <a:solidFill>
                  <a:srgbClr val="C00000"/>
                </a:solidFill>
              </a:rPr>
              <a:t>Pool</a:t>
            </a:r>
            <a:r>
              <a:rPr lang="en-US" dirty="0" smtClean="0"/>
              <a:t>, </a:t>
            </a:r>
            <a:r>
              <a:rPr lang="en-US" dirty="0" err="1" smtClean="0"/>
              <a:t>RoI</a:t>
            </a:r>
            <a:r>
              <a:rPr lang="en-US" dirty="0" err="1" smtClean="0">
                <a:solidFill>
                  <a:srgbClr val="C00000"/>
                </a:solidFill>
              </a:rPr>
              <a:t>Warp</a:t>
            </a:r>
            <a:r>
              <a:rPr lang="en-US" dirty="0" smtClean="0"/>
              <a:t>, and others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09558"/>
              </p:ext>
            </p:extLst>
          </p:nvPr>
        </p:nvGraphicFramePr>
        <p:xfrm>
          <a:off x="1190030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14600"/>
              </p:ext>
            </p:extLst>
          </p:nvPr>
        </p:nvGraphicFramePr>
        <p:xfrm>
          <a:off x="1778991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4889284" y="285698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256-d</a:t>
            </a:r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4807945" y="2774052"/>
            <a:ext cx="274637" cy="27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86474" y="1536192"/>
            <a:ext cx="681905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r>
              <a:rPr lang="en-US" sz="2800" dirty="0" smtClean="0">
                <a:solidFill>
                  <a:srgbClr val="C00000"/>
                </a:solidFill>
              </a:rPr>
              <a:t>Quantization breaks </a:t>
            </a:r>
            <a:r>
              <a:rPr lang="en-US" sz="2800" smtClean="0">
                <a:solidFill>
                  <a:srgbClr val="C00000"/>
                </a:solidFill>
              </a:rPr>
              <a:t>pixel-to-pixel alignment</a:t>
            </a:r>
            <a:endParaRPr lang="en-US" sz="2800" dirty="0" smtClean="0">
              <a:solidFill>
                <a:srgbClr val="C0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48766"/>
              </p:ext>
            </p:extLst>
          </p:nvPr>
        </p:nvGraphicFramePr>
        <p:xfrm>
          <a:off x="7238976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87547"/>
              </p:ext>
            </p:extLst>
          </p:nvPr>
        </p:nvGraphicFramePr>
        <p:xfrm>
          <a:off x="7827937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10938230" y="285698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256-d</a:t>
            </a:r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10856891" y="2774052"/>
            <a:ext cx="274637" cy="27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15495"/>
              </p:ext>
            </p:extLst>
          </p:nvPr>
        </p:nvGraphicFramePr>
        <p:xfrm>
          <a:off x="7974954" y="3058305"/>
          <a:ext cx="2152892" cy="28910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76446"/>
                <a:gridCol w="1076446"/>
              </a:tblGrid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54902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7827937" y="3048689"/>
            <a:ext cx="147017" cy="27586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9856765" y="5959003"/>
            <a:ext cx="271081" cy="2172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925354" y="4758949"/>
            <a:ext cx="215835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8896" y="3322593"/>
            <a:ext cx="127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RoI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957976" y="3014565"/>
            <a:ext cx="14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Quantized RoI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978409" y="4412767"/>
            <a:ext cx="19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RoIPool coordinate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quantization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404100" y="2679700"/>
            <a:ext cx="431800" cy="520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10020300" y="6121400"/>
            <a:ext cx="1016000" cy="431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67322" y="220143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😖</a:t>
            </a:r>
            <a:endParaRPr lang="en-US" sz="3600" dirty="0"/>
          </a:p>
        </p:txBody>
      </p:sp>
      <p:sp>
        <p:nvSpPr>
          <p:cNvPr id="97" name="TextBox 96"/>
          <p:cNvSpPr txBox="1"/>
          <p:nvPr/>
        </p:nvSpPr>
        <p:spPr>
          <a:xfrm>
            <a:off x="10976044" y="633519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😖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104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6" y="5235229"/>
            <a:ext cx="4321920" cy="1621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mr-IN" dirty="0" smtClean="0"/>
              <a:t>…</a:t>
            </a:r>
            <a:r>
              <a:rPr lang="en-US" dirty="0" smtClean="0"/>
              <a:t> + Task-specific Heads (on each Proposal)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Task specific heads for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Bounding box detection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Object classification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Instance mask prediction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Human </a:t>
            </a:r>
            <a:r>
              <a:rPr lang="en-US" dirty="0" err="1" smtClean="0"/>
              <a:t>keypoint</a:t>
            </a:r>
            <a:r>
              <a:rPr lang="en-US" dirty="0" smtClean="0"/>
              <a:t>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516" y="2707935"/>
            <a:ext cx="6373061" cy="40976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363452" y="4756743"/>
            <a:ext cx="1327148" cy="1184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81395" y="4417992"/>
            <a:ext cx="1346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RoIAlign</a:t>
            </a:r>
            <a:endParaRPr lang="en-US" dirty="0"/>
          </a:p>
          <a:p>
            <a:r>
              <a:rPr lang="en-US" dirty="0" smtClean="0"/>
              <a:t>transformed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224854">
            <a:off x="5820984" y="4883780"/>
            <a:ext cx="2674152" cy="175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2291" y="4355552"/>
            <a:ext cx="4099286" cy="244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0687" y="4779894"/>
            <a:ext cx="465397" cy="169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16200000">
            <a:off x="8660364" y="-385654"/>
            <a:ext cx="453813" cy="59173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93951" y="2047210"/>
            <a:ext cx="398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Standard FPN-based Fast/</a:t>
            </a:r>
            <a:r>
              <a:rPr lang="en-US" dirty="0" err="1" smtClean="0">
                <a:solidFill>
                  <a:srgbClr val="C00000"/>
                </a:solidFill>
              </a:rPr>
              <a:t>er</a:t>
            </a:r>
            <a:r>
              <a:rPr lang="en-US" dirty="0" smtClean="0">
                <a:solidFill>
                  <a:srgbClr val="C00000"/>
                </a:solidFill>
              </a:rPr>
              <a:t> R-CNN head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1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6" y="5235229"/>
            <a:ext cx="4321920" cy="1621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mr-IN" dirty="0" smtClean="0"/>
              <a:t>…</a:t>
            </a:r>
            <a:r>
              <a:rPr lang="en-US" dirty="0" smtClean="0"/>
              <a:t> + Task-specific Heads (on each Proposal)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Task specific heads for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smtClean="0"/>
              <a:t> Object </a:t>
            </a:r>
            <a:r>
              <a:rPr lang="en-US" dirty="0" smtClean="0"/>
              <a:t>classification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Bounding box </a:t>
            </a:r>
            <a:r>
              <a:rPr lang="en-US" dirty="0" smtClean="0"/>
              <a:t>regression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Instance mask prediction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Human </a:t>
            </a:r>
            <a:r>
              <a:rPr lang="en-US" dirty="0" err="1" smtClean="0"/>
              <a:t>keypoint</a:t>
            </a:r>
            <a:r>
              <a:rPr lang="en-US" dirty="0" smtClean="0"/>
              <a:t>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516" y="2707935"/>
            <a:ext cx="6373061" cy="40976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363452" y="4756743"/>
            <a:ext cx="1327148" cy="1184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81395" y="4417992"/>
            <a:ext cx="1346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RoIAlign</a:t>
            </a:r>
            <a:endParaRPr lang="en-US" dirty="0"/>
          </a:p>
          <a:p>
            <a:r>
              <a:rPr lang="en-US" dirty="0" smtClean="0"/>
              <a:t>transformed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69179" y="3985379"/>
            <a:ext cx="387350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/>
            <a:r>
              <a:rPr lang="en-US" sz="2800" dirty="0" smtClean="0">
                <a:solidFill>
                  <a:srgbClr val="C00000"/>
                </a:solidFill>
              </a:rPr>
              <a:t>Per-proposal FCN predicts instance masks</a:t>
            </a:r>
          </a:p>
        </p:txBody>
      </p:sp>
      <p:sp>
        <p:nvSpPr>
          <p:cNvPr id="15" name="Right Brace 14"/>
          <p:cNvSpPr/>
          <p:nvPr/>
        </p:nvSpPr>
        <p:spPr>
          <a:xfrm rot="16200000">
            <a:off x="8660364" y="-385654"/>
            <a:ext cx="453813" cy="59173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93951" y="2047210"/>
            <a:ext cx="398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Standard FPN-based Fast/</a:t>
            </a:r>
            <a:r>
              <a:rPr lang="en-US" dirty="0" err="1" smtClean="0">
                <a:solidFill>
                  <a:srgbClr val="C00000"/>
                </a:solidFill>
              </a:rPr>
              <a:t>er</a:t>
            </a:r>
            <a:r>
              <a:rPr lang="en-US" dirty="0" smtClean="0">
                <a:solidFill>
                  <a:srgbClr val="C00000"/>
                </a:solidFill>
              </a:rPr>
              <a:t> R-CNN head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0600" y="2047209"/>
            <a:ext cx="6340977" cy="752695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53152" y="6468356"/>
            <a:ext cx="1124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2"/>
                </a:solidFill>
              </a:rPr>
              <a:t>ConvTranspose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1529" y="6484680"/>
            <a:ext cx="945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Conv3x3 * 4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6907" y="6484680"/>
            <a:ext cx="71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Conv1x1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Now you’re Experts in Deep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This talk:</a:t>
            </a:r>
            <a:r>
              <a:rPr lang="en-US" dirty="0" smtClean="0"/>
              <a:t> object detection and instance-level object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R-CNN: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 smtClean="0"/>
              <a:t>Not enough time for details (sorry!)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 smtClean="0"/>
              <a:t>Same as “image centric” Fast/</a:t>
            </a:r>
            <a:r>
              <a:rPr lang="en-US" dirty="0" err="1" smtClean="0"/>
              <a:t>er</a:t>
            </a:r>
            <a:r>
              <a:rPr lang="en-US" dirty="0" smtClean="0"/>
              <a:t> R-CNN training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en-US" dirty="0" smtClean="0"/>
              <a:t> Use precomputed proposals for faster experimentation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en-US" dirty="0" smtClean="0"/>
              <a:t> Use joint / end-to-end training for sharing features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 smtClean="0"/>
              <a:t>But with </a:t>
            </a:r>
            <a:r>
              <a:rPr lang="en-US" dirty="0" smtClean="0">
                <a:solidFill>
                  <a:srgbClr val="C00000"/>
                </a:solidFill>
              </a:rPr>
              <a:t>training targets for masks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7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Mask Training Targets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1" y="1683059"/>
            <a:ext cx="3462728" cy="2566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25" y="1739636"/>
            <a:ext cx="2468880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24" y="1683059"/>
            <a:ext cx="3462728" cy="2566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199" y="1739636"/>
            <a:ext cx="2468880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12" y="4249836"/>
            <a:ext cx="3462727" cy="2566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9025" y="4321403"/>
            <a:ext cx="2468880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524" y="4249835"/>
            <a:ext cx="3462727" cy="25667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199" y="4306413"/>
            <a:ext cx="2468880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41313" y="1381316"/>
            <a:ext cx="287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 with training proposal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33999" y="1394714"/>
            <a:ext cx="19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 mask target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99925" y="1381316"/>
            <a:ext cx="287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 with training proposal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98077" y="1367918"/>
            <a:ext cx="19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 mask target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9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R-CNN: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1. Perform Faster R-CNN inference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Generate proposals (RPN)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Score the proposals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Regress from proposals to refined detection boxes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Apply NMS and take the top </a:t>
            </a:r>
            <a:r>
              <a:rPr lang="en-US" i="1" dirty="0" smtClean="0"/>
              <a:t>K</a:t>
            </a:r>
            <a:r>
              <a:rPr lang="en-US" dirty="0" smtClean="0"/>
              <a:t> (= 100, e.g.)</a:t>
            </a:r>
          </a:p>
          <a:p>
            <a:pPr lvl="1">
              <a:buFont typeface="Wingdings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2. Run </a:t>
            </a:r>
            <a:r>
              <a:rPr lang="en-US" dirty="0" err="1" smtClean="0">
                <a:solidFill>
                  <a:srgbClr val="C00000"/>
                </a:solidFill>
              </a:rPr>
              <a:t>RoIAlign</a:t>
            </a:r>
            <a:r>
              <a:rPr lang="en-US" dirty="0" smtClean="0">
                <a:solidFill>
                  <a:srgbClr val="C00000"/>
                </a:solidFill>
              </a:rPr>
              <a:t> and mask head on top-</a:t>
            </a:r>
            <a:r>
              <a:rPr lang="en-US" i="1" dirty="0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refined, post-NMS boxes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Fast (only compute masks for top-</a:t>
            </a:r>
            <a:r>
              <a:rPr lang="en-US" i="1" dirty="0" smtClean="0"/>
              <a:t>K</a:t>
            </a:r>
            <a:r>
              <a:rPr lang="en-US" dirty="0" smtClean="0"/>
              <a:t> detections)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Improves accuracy (uses </a:t>
            </a:r>
            <a:r>
              <a:rPr lang="en-US" i="1" dirty="0" smtClean="0"/>
              <a:t>refined </a:t>
            </a:r>
            <a:r>
              <a:rPr lang="en-US" dirty="0" smtClean="0"/>
              <a:t>detection boxes, not proposals)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9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Prediction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5040" y="987985"/>
            <a:ext cx="39081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28x28 soft prediction from Mask R-CNN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(enlarged)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2595"/>
            <a:ext cx="7264400" cy="490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14" y="1603425"/>
            <a:ext cx="1374427" cy="13744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5039" y="3132386"/>
            <a:ext cx="4642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 prediction </a:t>
            </a:r>
            <a:r>
              <a:rPr lang="en-US" dirty="0" smtClean="0">
                <a:solidFill>
                  <a:srgbClr val="C00000"/>
                </a:solidFill>
              </a:rPr>
              <a:t>resampled to image coordinates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(bilinear and </a:t>
            </a:r>
            <a:r>
              <a:rPr lang="en-US" sz="1200" dirty="0" err="1" smtClean="0">
                <a:solidFill>
                  <a:schemeClr val="tx2"/>
                </a:solidFill>
              </a:rPr>
              <a:t>bicubic</a:t>
            </a:r>
            <a:r>
              <a:rPr lang="en-US" sz="1200" dirty="0" smtClean="0">
                <a:solidFill>
                  <a:schemeClr val="tx2"/>
                </a:solidFill>
              </a:rPr>
              <a:t> interpolation work equally well)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5039" y="5059857"/>
            <a:ext cx="331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prediction (threshold at 0.5)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12" y="3699971"/>
            <a:ext cx="881032" cy="1141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320" y="5429189"/>
            <a:ext cx="877824" cy="1136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44795"/>
            <a:ext cx="482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image with </a:t>
            </a:r>
            <a:r>
              <a:rPr lang="en-US" smtClean="0"/>
              <a:t>box detection shown in 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Prediction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26752" y="457633"/>
            <a:ext cx="217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28x28 </a:t>
            </a:r>
            <a:r>
              <a:rPr lang="en-US" smtClean="0"/>
              <a:t>soft prediction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752"/>
            <a:ext cx="7264400" cy="490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522" y="830504"/>
            <a:ext cx="1435273" cy="1435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623" y="2630048"/>
            <a:ext cx="1780958" cy="405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678" y="2630048"/>
            <a:ext cx="1783080" cy="4063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0708" y="2402431"/>
            <a:ext cx="23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Resized </a:t>
            </a:r>
            <a:r>
              <a:rPr lang="en-US" smtClean="0"/>
              <a:t>soft prediction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33339" y="240243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Final mask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344795"/>
            <a:ext cx="482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image with </a:t>
            </a:r>
            <a:r>
              <a:rPr lang="en-US" smtClean="0"/>
              <a:t>box detection shown in 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Prediction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18192" y="1908149"/>
            <a:ext cx="217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28x28 </a:t>
            </a:r>
            <a:r>
              <a:rPr lang="en-US" smtClean="0"/>
              <a:t>soft prediction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618191" y="3816574"/>
            <a:ext cx="23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Resized Soft prediction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8191" y="49336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mask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752"/>
            <a:ext cx="7264400" cy="490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54" y="2163113"/>
            <a:ext cx="1395861" cy="13958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559" y="4225161"/>
            <a:ext cx="870328" cy="456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559" y="5302958"/>
            <a:ext cx="871928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344795"/>
            <a:ext cx="482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image with </a:t>
            </a:r>
            <a:r>
              <a:rPr lang="en-US" smtClean="0"/>
              <a:t>box detection shown in 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6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344" y="0"/>
            <a:ext cx="9070848" cy="68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456" y="0"/>
            <a:ext cx="10265664" cy="68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Pose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03693" y="548640"/>
            <a:ext cx="6455537" cy="5326112"/>
            <a:chOff x="6096000" y="1435608"/>
            <a:chExt cx="5888736" cy="48737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873" t="3941" r="8437" b="7016"/>
            <a:stretch/>
          </p:blipFill>
          <p:spPr>
            <a:xfrm>
              <a:off x="6096000" y="1435608"/>
              <a:ext cx="5888736" cy="48737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3762" y="1767523"/>
              <a:ext cx="964438" cy="96443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63" y="1677433"/>
            <a:ext cx="4351857" cy="27980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436" y="4929901"/>
            <a:ext cx="94094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Add </a:t>
            </a:r>
            <a:r>
              <a:rPr lang="en-US" sz="2400" dirty="0" err="1" smtClean="0"/>
              <a:t>keypoint</a:t>
            </a:r>
            <a:r>
              <a:rPr lang="en-US" sz="2400" dirty="0" smtClean="0"/>
              <a:t> head (28x28x17)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Predict one “mask” for each </a:t>
            </a:r>
            <a:r>
              <a:rPr lang="en-US" sz="2400" dirty="0" err="1" smtClean="0"/>
              <a:t>keypoint</a:t>
            </a:r>
            <a:endParaRPr lang="en-US" sz="2400" dirty="0" smtClean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pPr marL="342900" indent="-342900">
              <a:buFont typeface="Wingdings" charset="2"/>
              <a:buChar char="Ø"/>
            </a:pPr>
            <a:r>
              <a:rPr lang="en-US" sz="2400" dirty="0" err="1" smtClean="0"/>
              <a:t>Softmax</a:t>
            </a:r>
            <a:r>
              <a:rPr lang="en-US" sz="2400" dirty="0" smtClean="0"/>
              <a:t> over </a:t>
            </a:r>
            <a:r>
              <a:rPr lang="en-US" sz="2400" dirty="0" smtClean="0">
                <a:solidFill>
                  <a:srgbClr val="C00000"/>
                </a:solidFill>
              </a:rPr>
              <a:t>spatial locations </a:t>
            </a:r>
            <a:r>
              <a:rPr lang="en-US" sz="2400" dirty="0" smtClean="0"/>
              <a:t>(encodes one </a:t>
            </a:r>
            <a:r>
              <a:rPr lang="en-US" sz="2400" dirty="0" err="1" smtClean="0"/>
              <a:t>keypoint</a:t>
            </a:r>
            <a:r>
              <a:rPr lang="en-US" sz="2400" dirty="0" smtClean="0"/>
              <a:t> per mask “prior”)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3894339" y="4232827"/>
            <a:ext cx="781834" cy="284648"/>
            <a:chOff x="4114800" y="4872038"/>
            <a:chExt cx="2943225" cy="107156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14800" y="4872038"/>
              <a:ext cx="2943225" cy="1071563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114800" y="4872038"/>
              <a:ext cx="2943225" cy="1071563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894339" y="3703898"/>
            <a:ext cx="555658" cy="202303"/>
            <a:chOff x="4114800" y="4872038"/>
            <a:chExt cx="2943225" cy="107156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114800" y="4872038"/>
              <a:ext cx="2943225" cy="1071563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14800" y="4872038"/>
              <a:ext cx="2943225" cy="1071563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986954" y="4455941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keypoints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17127" y="359650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6463" y="4517475"/>
            <a:ext cx="3863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/>
                </a:solidFill>
              </a:rPr>
              <a:t>(Not shown: Head architecture is slightly different for </a:t>
            </a:r>
            <a:r>
              <a:rPr lang="en-US" sz="1100" dirty="0" err="1" smtClean="0">
                <a:solidFill>
                  <a:schemeClr val="tx2"/>
                </a:solidFill>
              </a:rPr>
              <a:t>keypoints</a:t>
            </a:r>
            <a:r>
              <a:rPr lang="en-US" sz="1100" dirty="0" smtClean="0">
                <a:solidFill>
                  <a:schemeClr val="tx2"/>
                </a:solidFill>
              </a:rPr>
              <a:t>)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43472" y="4542979"/>
            <a:ext cx="17223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17 </a:t>
            </a:r>
            <a:r>
              <a:rPr lang="en-US" sz="1400" dirty="0" err="1" smtClean="0">
                <a:solidFill>
                  <a:schemeClr val="tx2"/>
                </a:solidFill>
              </a:rPr>
              <a:t>keypoint</a:t>
            </a:r>
            <a:r>
              <a:rPr lang="en-US" sz="1400" dirty="0" smtClean="0">
                <a:solidFill>
                  <a:schemeClr val="tx2"/>
                </a:solidFill>
              </a:rPr>
              <a:t> “mask”</a:t>
            </a:r>
          </a:p>
          <a:p>
            <a:r>
              <a:rPr lang="en-US" sz="1400" dirty="0">
                <a:solidFill>
                  <a:schemeClr val="tx2"/>
                </a:solidFill>
              </a:rPr>
              <a:t>p</a:t>
            </a:r>
            <a:r>
              <a:rPr lang="en-US" sz="1400" dirty="0" smtClean="0">
                <a:solidFill>
                  <a:schemeClr val="tx2"/>
                </a:solidFill>
              </a:rPr>
              <a:t>redictions shown as</a:t>
            </a:r>
            <a:br>
              <a:rPr lang="en-US" sz="1400" dirty="0" smtClean="0">
                <a:solidFill>
                  <a:schemeClr val="tx2"/>
                </a:solidFill>
              </a:rPr>
            </a:br>
            <a:r>
              <a:rPr lang="en-US" sz="1400" dirty="0" err="1" smtClean="0">
                <a:solidFill>
                  <a:schemeClr val="tx2"/>
                </a:solidFill>
              </a:rPr>
              <a:t>heatmaps</a:t>
            </a:r>
            <a:r>
              <a:rPr lang="en-US" sz="1400" dirty="0" smtClean="0">
                <a:solidFill>
                  <a:schemeClr val="tx2"/>
                </a:solidFill>
              </a:rPr>
              <a:t> with OKS</a:t>
            </a:r>
            <a:br>
              <a:rPr lang="en-US" sz="1400" dirty="0" smtClean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chemeClr val="tx2"/>
                </a:solidFill>
              </a:rPr>
              <a:t>scores from </a:t>
            </a:r>
            <a:r>
              <a:rPr lang="en-US" sz="1400" dirty="0" err="1" smtClean="0">
                <a:solidFill>
                  <a:schemeClr val="tx2"/>
                </a:solidFill>
              </a:rPr>
              <a:t>argmax</a:t>
            </a:r>
            <a:r>
              <a:rPr lang="en-US" sz="1400" dirty="0">
                <a:solidFill>
                  <a:schemeClr val="tx2"/>
                </a:solidFill>
              </a:rPr>
              <a:t/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chemeClr val="tx2"/>
                </a:solidFill>
              </a:rPr>
              <a:t>positions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49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523" y="0"/>
            <a:ext cx="4457818" cy="66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83883" y="1814865"/>
            <a:ext cx="9224233" cy="3936147"/>
            <a:chOff x="1234346" y="2008230"/>
            <a:chExt cx="9224233" cy="39361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854" y="2008230"/>
              <a:ext cx="4276725" cy="310515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234346" y="2008230"/>
              <a:ext cx="4140200" cy="3105150"/>
              <a:chOff x="1234346" y="2008230"/>
              <a:chExt cx="4140200" cy="310515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4346" y="2008230"/>
                <a:ext cx="4140200" cy="31051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577114" y="2008230"/>
                <a:ext cx="17559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sz="24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boat</a:t>
                </a:r>
              </a:p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sz="24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person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234346" y="5113380"/>
              <a:ext cx="414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Image classification</a:t>
              </a:r>
            </a:p>
            <a:p>
              <a:pPr algn="ctr"/>
              <a:r>
                <a:rPr lang="en-US" sz="2400" dirty="0" smtClean="0">
                  <a:solidFill>
                    <a:schemeClr val="tx2"/>
                  </a:solidFill>
                </a:rPr>
                <a:t>(what? </a:t>
              </a:r>
              <a:r>
                <a:rPr lang="en-US" sz="2400" i="1" dirty="0" smtClean="0">
                  <a:solidFill>
                    <a:schemeClr val="tx2"/>
                  </a:solidFill>
                </a:rPr>
                <a:t>I don’t care where</a:t>
              </a:r>
              <a:r>
                <a:rPr lang="en-US" sz="2400" dirty="0" smtClean="0">
                  <a:solidFill>
                    <a:schemeClr val="tx2"/>
                  </a:solidFill>
                </a:rPr>
                <a:t>)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81854" y="5113380"/>
              <a:ext cx="414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Object detection</a:t>
              </a:r>
            </a:p>
            <a:p>
              <a:pPr algn="ctr"/>
              <a:r>
                <a:rPr lang="en-US" sz="2400" dirty="0" smtClean="0">
                  <a:solidFill>
                    <a:schemeClr val="tx2"/>
                  </a:solidFill>
                </a:rPr>
                <a:t>(what + where?)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55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id_0000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6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id_000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for Object Detection:</a:t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A Bewildering Word Salad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6000" dirty="0" smtClean="0">
                <a:solidFill>
                  <a:srgbClr val="C00000"/>
                </a:solidFill>
              </a:rPr>
              <a:t>R-CNN</a:t>
            </a:r>
            <a:r>
              <a:rPr lang="en-US" sz="6000" dirty="0" smtClean="0"/>
              <a:t> </a:t>
            </a:r>
            <a:r>
              <a:rPr lang="en-US" sz="6000" dirty="0" err="1" smtClean="0">
                <a:solidFill>
                  <a:srgbClr val="00B050"/>
                </a:solidFill>
              </a:rPr>
              <a:t>OverFeat</a:t>
            </a:r>
            <a:r>
              <a:rPr lang="en-US" sz="6000" dirty="0" smtClean="0">
                <a:solidFill>
                  <a:srgbClr val="00B050"/>
                </a:solidFill>
              </a:rPr>
              <a:t> </a:t>
            </a:r>
            <a:r>
              <a:rPr lang="en-US" sz="6000" dirty="0" err="1" smtClean="0">
                <a:solidFill>
                  <a:srgbClr val="002060"/>
                </a:solidFill>
              </a:rPr>
              <a:t>DetectorNet</a:t>
            </a:r>
            <a:r>
              <a:rPr lang="en-US" sz="6000" dirty="0" smtClean="0">
                <a:solidFill>
                  <a:srgbClr val="002060"/>
                </a:solidFill>
              </a:rPr>
              <a:t> </a:t>
            </a:r>
            <a:r>
              <a:rPr lang="en-US" sz="6000" dirty="0" err="1" smtClean="0">
                <a:solidFill>
                  <a:srgbClr val="FFC000"/>
                </a:solidFill>
              </a:rPr>
              <a:t>DeepMultibox</a:t>
            </a:r>
            <a:r>
              <a:rPr lang="en-US" sz="6000" dirty="0" smtClean="0">
                <a:solidFill>
                  <a:srgbClr val="FFC000"/>
                </a:solidFill>
              </a:rPr>
              <a:t> </a:t>
            </a:r>
            <a:r>
              <a:rPr lang="en-US" sz="6000" dirty="0" smtClean="0">
                <a:solidFill>
                  <a:srgbClr val="7030A0"/>
                </a:solidFill>
              </a:rPr>
              <a:t>SPP-net </a:t>
            </a:r>
            <a:r>
              <a:rPr lang="en-US" sz="6000" dirty="0" smtClean="0">
                <a:solidFill>
                  <a:srgbClr val="00B050"/>
                </a:solidFill>
              </a:rPr>
              <a:t>Fast R-CNN </a:t>
            </a:r>
            <a:r>
              <a:rPr lang="en-US" sz="6000" dirty="0" smtClean="0">
                <a:solidFill>
                  <a:srgbClr val="C00000"/>
                </a:solidFill>
              </a:rPr>
              <a:t>MR-CNN</a:t>
            </a:r>
            <a:r>
              <a:rPr lang="en-US" sz="6000" dirty="0" smtClean="0">
                <a:solidFill>
                  <a:srgbClr val="00B050"/>
                </a:solidFill>
              </a:rPr>
              <a:t> </a:t>
            </a:r>
            <a:r>
              <a:rPr lang="en-US" sz="6000" dirty="0" smtClean="0">
                <a:solidFill>
                  <a:srgbClr val="FFC000"/>
                </a:solidFill>
              </a:rPr>
              <a:t>SSD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00B050"/>
                </a:solidFill>
              </a:rPr>
              <a:t>YOLO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chemeClr val="accent2">
                    <a:lumMod val="75000"/>
                  </a:schemeClr>
                </a:solidFill>
              </a:rPr>
              <a:t>YOLOv2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0070C0"/>
                </a:solidFill>
              </a:rPr>
              <a:t>G-CNN</a:t>
            </a:r>
            <a:r>
              <a:rPr lang="en-US" sz="6000" dirty="0" smtClean="0"/>
              <a:t> </a:t>
            </a:r>
            <a:r>
              <a:rPr lang="en-US" sz="6000" dirty="0" err="1" smtClean="0">
                <a:solidFill>
                  <a:srgbClr val="7030A0"/>
                </a:solidFill>
              </a:rPr>
              <a:t>AttractioNet</a:t>
            </a:r>
            <a:r>
              <a:rPr lang="en-US" sz="6000" dirty="0" smtClean="0">
                <a:solidFill>
                  <a:srgbClr val="7030A0"/>
                </a:solidFill>
              </a:rPr>
              <a:t> </a:t>
            </a:r>
            <a:r>
              <a:rPr lang="en-US" sz="6000" dirty="0" smtClean="0">
                <a:solidFill>
                  <a:srgbClr val="C00000"/>
                </a:solidFill>
              </a:rPr>
              <a:t>Mask R-CNN </a:t>
            </a:r>
            <a:r>
              <a:rPr lang="en-US" sz="6000" dirty="0" smtClean="0">
                <a:solidFill>
                  <a:srgbClr val="00B050"/>
                </a:solidFill>
              </a:rPr>
              <a:t>R-FCN </a:t>
            </a:r>
            <a:r>
              <a:rPr lang="en-US" sz="6000" dirty="0" smtClean="0">
                <a:solidFill>
                  <a:srgbClr val="FFC000"/>
                </a:solidFill>
              </a:rPr>
              <a:t>RPN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7030A0"/>
                </a:solidFill>
              </a:rPr>
              <a:t>FPN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chemeClr val="accent1"/>
                </a:solidFill>
              </a:rPr>
              <a:t>Faster R-CNN </a:t>
            </a:r>
            <a:r>
              <a:rPr lang="mr-IN" sz="6000" dirty="0" smtClean="0">
                <a:solidFill>
                  <a:srgbClr val="7030A0"/>
                </a:solidFill>
              </a:rPr>
              <a:t>…</a:t>
            </a:r>
            <a:r>
              <a:rPr lang="en-US" sz="6000" dirty="0" smtClean="0">
                <a:solidFill>
                  <a:srgbClr val="7030A0"/>
                </a:solidFill>
              </a:rPr>
              <a:t> </a:t>
            </a:r>
          </a:p>
          <a:p>
            <a:pPr marL="0" indent="0" algn="just">
              <a:buNone/>
            </a:pPr>
            <a:r>
              <a:rPr lang="en-US" sz="2000" dirty="0" smtClean="0">
                <a:solidFill>
                  <a:srgbClr val="7030A0"/>
                </a:solidFill>
              </a:rPr>
              <a:t>and many more words</a:t>
            </a:r>
            <a:endParaRPr lang="en-US" sz="6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Organize the Landscape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690688"/>
            <a:ext cx="8385175" cy="4716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8442" y="6407349"/>
            <a:ext cx="8546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A random landscape scene on Mt. Baker, just because I like mountains.                                                                Photo credit: Ross Girshick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4848" y="3163824"/>
            <a:ext cx="142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Faster R-CNN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2542" y="3584448"/>
            <a:ext cx="68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YOLO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39893" y="331012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SSD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2588" y="341985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R-CNN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87026" y="2741414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Mask R-CNN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to all Methods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9721" y="2658630"/>
            <a:ext cx="7612557" cy="206210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r>
              <a:rPr lang="en-US" sz="3200" dirty="0" smtClean="0">
                <a:solidFill>
                  <a:srgbClr val="C00000"/>
                </a:solidFill>
              </a:rPr>
              <a:t>Start by modifying a classification network</a:t>
            </a:r>
          </a:p>
          <a:p>
            <a:pPr marL="182880" algn="ctr"/>
            <a:endParaRPr lang="en-US" sz="3200" dirty="0"/>
          </a:p>
          <a:p>
            <a:pPr marL="182880" algn="ctr"/>
            <a:r>
              <a:rPr lang="en-US" sz="3200" dirty="0" smtClean="0"/>
              <a:t>Since R-CNN, this network is </a:t>
            </a:r>
            <a:r>
              <a:rPr lang="en-US" sz="3200" dirty="0" smtClean="0">
                <a:solidFill>
                  <a:srgbClr val="C00000"/>
                </a:solidFill>
              </a:rPr>
              <a:t>pre-trained</a:t>
            </a:r>
            <a:r>
              <a:rPr lang="en-US" sz="3200" dirty="0" smtClean="0"/>
              <a:t>, typically using ImageNet (cf. </a:t>
            </a:r>
            <a:r>
              <a:rPr lang="en-US" sz="3200" dirty="0" err="1" smtClean="0"/>
              <a:t>DetectorNet</a:t>
            </a:r>
            <a:r>
              <a:rPr lang="en-US" sz="3200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11669"/>
            <a:ext cx="1144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R-CNN:</a:t>
            </a:r>
            <a:r>
              <a:rPr lang="en-US" dirty="0" smtClean="0"/>
              <a:t> Girshick et al. Rich Feature Hierarchies for Accurate Object Detection and Semantic Segmentation. CVPR 2014</a:t>
            </a:r>
          </a:p>
          <a:p>
            <a:r>
              <a:rPr lang="en-US" dirty="0" err="1" smtClean="0">
                <a:solidFill>
                  <a:srgbClr val="C00000"/>
                </a:solidFill>
              </a:rPr>
              <a:t>DetectorNet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/>
              <a:t>Szegedy</a:t>
            </a:r>
            <a:r>
              <a:rPr lang="en-US" dirty="0" smtClean="0"/>
              <a:t> et al. Deep Neural Networks for Object Detection. NIPS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Highest Information Gain Split: “Stage” Count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43043"/>
            <a:ext cx="4821820" cy="295465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More than one stage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DetectorNet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Szegedy</a:t>
            </a:r>
            <a:r>
              <a:rPr lang="en-US" dirty="0" smtClean="0">
                <a:solidFill>
                  <a:schemeClr val="tx2"/>
                </a:solidFill>
              </a:rPr>
              <a:t> et al.)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R-CNN</a:t>
            </a:r>
            <a:r>
              <a:rPr lang="en-US" dirty="0" smtClean="0">
                <a:solidFill>
                  <a:schemeClr val="tx2"/>
                </a:solidFill>
              </a:rPr>
              <a:t> (Girshick et al.)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SPP-net</a:t>
            </a:r>
            <a:r>
              <a:rPr lang="en-US" dirty="0" smtClean="0">
                <a:solidFill>
                  <a:schemeClr val="tx2"/>
                </a:solidFill>
              </a:rPr>
              <a:t> (He et al.)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Fast R-CNN</a:t>
            </a:r>
            <a:r>
              <a:rPr lang="en-US" dirty="0" smtClean="0">
                <a:solidFill>
                  <a:schemeClr val="tx2"/>
                </a:solidFill>
              </a:rPr>
              <a:t> (Girshick)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Faster R-CNN</a:t>
            </a:r>
            <a:r>
              <a:rPr lang="en-US" dirty="0" smtClean="0">
                <a:solidFill>
                  <a:schemeClr val="tx2"/>
                </a:solidFill>
              </a:rPr>
              <a:t> (Ren et al.)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R-FCN</a:t>
            </a:r>
            <a:r>
              <a:rPr lang="en-US" dirty="0" smtClean="0">
                <a:solidFill>
                  <a:schemeClr val="tx2"/>
                </a:solidFill>
              </a:rPr>
              <a:t> (Dai et al.)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Mask R-CNN</a:t>
            </a:r>
            <a:r>
              <a:rPr lang="en-US" dirty="0" smtClean="0">
                <a:solidFill>
                  <a:schemeClr val="tx2"/>
                </a:solidFill>
              </a:rPr>
              <a:t> (He et al.)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531980" y="2443043"/>
            <a:ext cx="4821820" cy="295465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One stage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OverFeat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Sermanet</a:t>
            </a:r>
            <a:r>
              <a:rPr lang="en-US" dirty="0" smtClean="0">
                <a:solidFill>
                  <a:schemeClr val="tx2"/>
                </a:solidFill>
              </a:rPr>
              <a:t> et al.)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YOLO, YOLOv2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Redmon</a:t>
            </a:r>
            <a:r>
              <a:rPr lang="en-US" dirty="0" smtClean="0">
                <a:solidFill>
                  <a:schemeClr val="tx2"/>
                </a:solidFill>
              </a:rPr>
              <a:t> et al.)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SSD </a:t>
            </a:r>
            <a:r>
              <a:rPr lang="en-US" dirty="0" smtClean="0">
                <a:solidFill>
                  <a:schemeClr val="tx2"/>
                </a:solidFill>
              </a:rPr>
              <a:t>(Wei et al.)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RetinaNet</a:t>
            </a:r>
            <a:r>
              <a:rPr lang="en-US" dirty="0" smtClean="0">
                <a:solidFill>
                  <a:schemeClr val="tx2"/>
                </a:solidFill>
              </a:rPr>
              <a:t> (Lin et al.) </a:t>
            </a:r>
            <a:r>
              <a:rPr lang="en-US" dirty="0" smtClean="0">
                <a:solidFill>
                  <a:srgbClr val="00B050"/>
                </a:solidFill>
              </a:rPr>
              <a:t>[Poster at WICV on Wed.]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2176040"/>
            <a:ext cx="0" cy="352022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37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Detection Output space: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𝑁</m:t>
                    </m:r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 × </m:t>
                    </m:r>
                    <m:r>
                      <a:rPr lang="en-US" i="1" dirty="0" smtClean="0">
                        <a:latin typeface="Cambria Math" charset="0"/>
                      </a:rPr>
                      <m:t>𝑊</m:t>
                    </m:r>
                  </m:oMath>
                </a14:m>
                <a:r>
                  <a:rPr lang="en-US" dirty="0" smtClean="0"/>
                  <a:t> pixel image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windows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Output space is HUGE</a:t>
                </a:r>
                <a:r>
                  <a:rPr lang="en-US" dirty="0" smtClean="0"/>
                  <a:t>, even for small images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Classic approaches to dealing with this issue 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>
                  <a:buFont typeface="Wingdings" charset="2"/>
                  <a:buChar char="Ø"/>
                </a:pPr>
                <a:endParaRPr lang="en-US" dirty="0" smtClean="0"/>
              </a:p>
              <a:p>
                <a:pPr lvl="1">
                  <a:buFont typeface="Wingdings" charset="2"/>
                  <a:buChar char="Ø"/>
                </a:pPr>
                <a:r>
                  <a:rPr lang="en-US" dirty="0" smtClean="0"/>
                  <a:t> Sliding window with subsampled aspect ratios, translation, and scale</a:t>
                </a:r>
                <a:br>
                  <a:rPr lang="en-US" dirty="0" smtClean="0"/>
                </a:br>
                <a:r>
                  <a:rPr lang="en-US" dirty="0" smtClean="0"/>
                  <a:t> (reduces window count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100,000)</a:t>
                </a:r>
              </a:p>
              <a:p>
                <a:pPr lvl="1">
                  <a:buFont typeface="Wingdings" charset="2"/>
                  <a:buChar char="Ø"/>
                </a:pPr>
                <a:endParaRPr lang="en-US" dirty="0" smtClean="0"/>
              </a:p>
              <a:p>
                <a:pPr lvl="1">
                  <a:buFont typeface="Wingdings" charset="2"/>
                  <a:buChar char="Ø"/>
                </a:pPr>
                <a:r>
                  <a:rPr lang="en-US" dirty="0" smtClean="0"/>
                  <a:t> Multiple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stages </a:t>
                </a:r>
                <a:r>
                  <a:rPr lang="en-US" dirty="0" smtClean="0"/>
                  <a:t>of </a:t>
                </a:r>
                <a:r>
                  <a:rPr lang="en-US" i="1" dirty="0" smtClean="0"/>
                  <a:t>cascaded classification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 (helps deal with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extreme foreground-vs-background class imbalance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3722"/>
              </a:xfrm>
              <a:blipFill rotWithShape="0">
                <a:blip r:embed="rId2"/>
                <a:stretch>
                  <a:fillRect l="-1217" t="-2038" b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3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96769" y="3657600"/>
            <a:ext cx="117946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More than one “stage”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proposal based; but doesn’t require proposals)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9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35" y="704998"/>
            <a:ext cx="8074869" cy="26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96769" y="3657600"/>
            <a:ext cx="117946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More than one “stage”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proposal based; but doesn’t require proposals)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9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35" y="704998"/>
            <a:ext cx="8074869" cy="2643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4148" y="2712611"/>
            <a:ext cx="1435262" cy="6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endParaRPr lang="en-US" sz="2800" dirty="0" smtClean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98600" y="3234523"/>
            <a:ext cx="2341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793" y="2479474"/>
            <a:ext cx="1414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Cascade-like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reduction in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output space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1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96769" y="3657600"/>
            <a:ext cx="117946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35" y="704998"/>
            <a:ext cx="8074869" cy="2643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4148" y="2712611"/>
            <a:ext cx="1435262" cy="6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endParaRPr lang="en-US" sz="2800" dirty="0" smtClean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98600" y="3234523"/>
            <a:ext cx="2341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793" y="2479474"/>
            <a:ext cx="1414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Cascade-like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reduction in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output space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84464" y="877823"/>
            <a:ext cx="1847040" cy="183478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endParaRPr lang="en-US" sz="2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0340664" y="188662"/>
            <a:ext cx="1650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Classification of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reduced</a:t>
            </a:r>
            <a:r>
              <a:rPr lang="en-US" dirty="0" smtClean="0">
                <a:solidFill>
                  <a:srgbClr val="C00000"/>
                </a:solidFill>
              </a:rPr>
              <a:t> output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space elements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0131505" y="1111992"/>
            <a:ext cx="477095" cy="42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More than one “stage”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smtClean="0"/>
                  <a:t>proposal based; but doesn’t require proposals)</a:t>
                </a:r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9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5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 </a:t>
            </a:r>
            <a:r>
              <a:rPr lang="en-US" dirty="0" smtClean="0">
                <a:solidFill>
                  <a:srgbClr val="C00000"/>
                </a:solidFill>
              </a:rPr>
              <a:t>circa 2007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792"/>
          <a:stretch/>
        </p:blipFill>
        <p:spPr>
          <a:xfrm>
            <a:off x="1863328" y="1504400"/>
            <a:ext cx="8465344" cy="4882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675" y="6488668"/>
            <a:ext cx="114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Felzenszwalb</a:t>
            </a:r>
            <a:r>
              <a:rPr lang="en-US" dirty="0" smtClean="0"/>
              <a:t>, </a:t>
            </a:r>
            <a:r>
              <a:rPr lang="en-US" dirty="0" err="1" smtClean="0"/>
              <a:t>Ramanan</a:t>
            </a:r>
            <a:r>
              <a:rPr lang="en-US" dirty="0" smtClean="0"/>
              <a:t>, </a:t>
            </a:r>
            <a:r>
              <a:rPr lang="en-US" dirty="0" err="1" smtClean="0"/>
              <a:t>McAllester</a:t>
            </a:r>
            <a:r>
              <a:rPr lang="en-US" dirty="0" smtClean="0"/>
              <a:t>. A Discriminatively Trained, Multiscale, Deformable Part Model. CVPR 2008 (</a:t>
            </a:r>
            <a:r>
              <a:rPr lang="en-US" dirty="0" smtClean="0">
                <a:solidFill>
                  <a:srgbClr val="C00000"/>
                </a:solidFill>
              </a:rPr>
              <a:t>DPM v1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47" y="4602590"/>
            <a:ext cx="4182721" cy="17600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96769" y="3657600"/>
            <a:ext cx="117946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6769" y="3834591"/>
            <a:ext cx="143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One stage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35" y="704998"/>
            <a:ext cx="8074869" cy="2643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4148" y="2712611"/>
            <a:ext cx="1435262" cy="6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endParaRPr lang="en-US" sz="2800" dirty="0" smtClean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98600" y="3234523"/>
            <a:ext cx="2341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793" y="2479474"/>
            <a:ext cx="1414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Cascade-like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reduction in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output space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84464" y="877823"/>
            <a:ext cx="1847040" cy="183478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endParaRPr lang="en-US" sz="2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0340664" y="188662"/>
            <a:ext cx="1650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Classification of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reduced</a:t>
            </a:r>
            <a:r>
              <a:rPr lang="en-US" dirty="0" smtClean="0">
                <a:solidFill>
                  <a:srgbClr val="C00000"/>
                </a:solidFill>
              </a:rPr>
              <a:t> output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space elements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0131505" y="1111992"/>
            <a:ext cx="477095" cy="42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97588" y="6333053"/>
            <a:ext cx="3796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Redmond et al. You Only Look Once: </a:t>
            </a:r>
          </a:p>
          <a:p>
            <a:r>
              <a:rPr lang="en-US" sz="1400" dirty="0" smtClean="0"/>
              <a:t>Unified Real-time Object Detection. In CVPR 2016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69" y="4797375"/>
            <a:ext cx="5099130" cy="1088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More than one “stage”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smtClean="0"/>
                  <a:t>proposal based; but doesn’t require proposals)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9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69" y="4797375"/>
            <a:ext cx="5099130" cy="1088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" y="4602590"/>
            <a:ext cx="4182721" cy="17600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96769" y="3657600"/>
            <a:ext cx="1179460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6769" y="3834591"/>
            <a:ext cx="143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One stage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5" y="704998"/>
            <a:ext cx="8074869" cy="2643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4148" y="2712611"/>
            <a:ext cx="1435262" cy="6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endParaRPr lang="en-US" sz="2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963207" y="5149078"/>
            <a:ext cx="599955" cy="80339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endParaRPr lang="en-US" sz="2800" dirty="0" smtClean="0"/>
          </a:p>
        </p:txBody>
      </p:sp>
      <p:cxnSp>
        <p:nvCxnSpPr>
          <p:cNvPr id="17" name="Straight Arrow Connector 16"/>
          <p:cNvCxnSpPr>
            <a:endCxn id="15" idx="0"/>
          </p:cNvCxnSpPr>
          <p:nvPr/>
        </p:nvCxnSpPr>
        <p:spPr>
          <a:xfrm>
            <a:off x="4963207" y="4602590"/>
            <a:ext cx="299978" cy="546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58769" y="6039445"/>
            <a:ext cx="2137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“You only look once”</a:t>
            </a:r>
          </a:p>
          <a:p>
            <a:r>
              <a:rPr lang="en-US" dirty="0" smtClean="0"/>
              <a:t>“Single shot”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98600" y="3234523"/>
            <a:ext cx="2341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8793" y="2479474"/>
            <a:ext cx="1414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Cascade-like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reduction in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output space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5736" y="3966534"/>
            <a:ext cx="2859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Direct classification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 smtClean="0">
                <a:solidFill>
                  <a:srgbClr val="C00000"/>
                </a:solidFill>
              </a:rPr>
              <a:t>f </a:t>
            </a:r>
            <a:r>
              <a:rPr lang="en-US" i="1" dirty="0" smtClean="0">
                <a:solidFill>
                  <a:srgbClr val="C00000"/>
                </a:solidFill>
              </a:rPr>
              <a:t>all</a:t>
            </a:r>
            <a:r>
              <a:rPr lang="en-US" dirty="0" smtClean="0">
                <a:solidFill>
                  <a:srgbClr val="C00000"/>
                </a:solidFill>
              </a:rPr>
              <a:t> output space elements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84464" y="877823"/>
            <a:ext cx="1847040" cy="183478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endParaRPr lang="en-US" sz="2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0340664" y="188662"/>
            <a:ext cx="1650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Classification of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reduced</a:t>
            </a:r>
            <a:r>
              <a:rPr lang="en-US" dirty="0" smtClean="0">
                <a:solidFill>
                  <a:srgbClr val="C00000"/>
                </a:solidFill>
              </a:rPr>
              <a:t> output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space elements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0131505" y="1111992"/>
            <a:ext cx="477095" cy="42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97588" y="6333053"/>
            <a:ext cx="3796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Redmond et al. You Only Look Once: </a:t>
            </a:r>
          </a:p>
          <a:p>
            <a:r>
              <a:rPr lang="en-US" sz="1400" dirty="0" smtClean="0"/>
              <a:t>Unified Real-time Object Detection. In CVPR 2016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More than one “stage”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smtClean="0"/>
                  <a:t>proposal based; but doesn’t require proposals)</a:t>
                </a:r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9" y="231491"/>
                <a:ext cx="932691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9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0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about Multi-stage Detectors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625600"/>
            <a:ext cx="10198100" cy="360680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rot="5400000">
            <a:off x="2528856" y="4109561"/>
            <a:ext cx="453813" cy="31512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1508" y="5912073"/>
            <a:ext cx="250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Image-wise computation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7600470" y="2317496"/>
            <a:ext cx="453813" cy="67353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39683" y="5912073"/>
            <a:ext cx="25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Region-wise computation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65013" y="6492875"/>
            <a:ext cx="926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Ren et al. Object Detection Networks on Convolutional Feature Maps. PAMI 2017.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2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on Convolutional Feature Maps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9705" y="6176210"/>
            <a:ext cx="1089258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9705" y="6232178"/>
            <a:ext cx="242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Heavy region-wise head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33905" y="6232178"/>
            <a:ext cx="230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Light region-wise </a:t>
            </a:r>
            <a:r>
              <a:rPr lang="en-US" dirty="0" smtClean="0"/>
              <a:t>head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6" y="3262039"/>
            <a:ext cx="2499105" cy="20319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0516" y="266419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R-CNN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98" y="3262039"/>
            <a:ext cx="3869193" cy="22545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07513" y="2664197"/>
            <a:ext cx="195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Fast/</a:t>
            </a:r>
            <a:r>
              <a:rPr lang="en-US" sz="2400" dirty="0" err="1" smtClean="0"/>
              <a:t>er</a:t>
            </a:r>
            <a:r>
              <a:rPr lang="en-US" sz="2400" dirty="0" smtClean="0"/>
              <a:t> R-CNN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487" y="3262039"/>
            <a:ext cx="4662303" cy="20971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7206" y="2664196"/>
            <a:ext cx="946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R-FCN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38201" y="5359175"/>
            <a:ext cx="653715" cy="67167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468799" y="5503035"/>
            <a:ext cx="1138714" cy="5278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33475" y="5503035"/>
            <a:ext cx="2316012" cy="5278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99829" y="5490549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(no FPN)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89835" y="550027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(with FPN)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475495" y="5490549"/>
            <a:ext cx="721894" cy="54029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Shifting computation between the “head” and the “trunk”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Left Brace 32"/>
          <p:cNvSpPr/>
          <p:nvPr/>
        </p:nvSpPr>
        <p:spPr>
          <a:xfrm>
            <a:off x="494872" y="3934003"/>
            <a:ext cx="309665" cy="11392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-89901" y="430693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Head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4801485" y="3957846"/>
            <a:ext cx="175250" cy="194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189078" y="385926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Head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12083" y="292974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Head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1250477" y="3217068"/>
            <a:ext cx="0" cy="3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8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/ Accuracy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Speed is mainly a function of: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rgbClr val="C00000"/>
                </a:solidFill>
              </a:rPr>
              <a:t> Input image resolution</a:t>
            </a:r>
            <a:endParaRPr lang="en-US" dirty="0"/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rgbClr val="00B050"/>
                </a:solidFill>
              </a:rPr>
              <a:t> Network complexity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rgbClr val="7030A0"/>
                </a:solidFill>
              </a:rPr>
              <a:t> Number of proposals </a:t>
            </a:r>
            <a:r>
              <a:rPr lang="en-US" dirty="0"/>
              <a:t>(if applicable) </a:t>
            </a:r>
            <a:endParaRPr lang="en-US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Optimizing AP on PASCAL VOC has lead to confusion about speed / accuracy tradeoffs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COCO provides a clear picture of tradeoffs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9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5013" y="6492875"/>
            <a:ext cx="926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Huang et al. Speed/Accuracy Tradeoffs for Modern Convolutional Object Detectors. CVPR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3" y="21401"/>
            <a:ext cx="10816754" cy="6471474"/>
          </a:xfrm>
          <a:prstGeom prst="rect">
            <a:avLst/>
          </a:prstGeom>
        </p:spPr>
      </p:pic>
      <p:sp>
        <p:nvSpPr>
          <p:cNvPr id="22" name="5-Point Star 21"/>
          <p:cNvSpPr/>
          <p:nvPr/>
        </p:nvSpPr>
        <p:spPr>
          <a:xfrm>
            <a:off x="1492204" y="3533830"/>
            <a:ext cx="240903" cy="240903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5" idx="3"/>
            <a:endCxn id="22" idx="2"/>
          </p:cNvCxnSpPr>
          <p:nvPr/>
        </p:nvCxnSpPr>
        <p:spPr>
          <a:xfrm flipV="1">
            <a:off x="875021" y="3774732"/>
            <a:ext cx="663192" cy="626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38100" dist="38100" dir="2700000" sx="93000" sy="9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33176" y="4216400"/>
            <a:ext cx="9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YOLOv2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7776" y="4494168"/>
            <a:ext cx="1158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(different </a:t>
            </a:r>
            <a:r>
              <a:rPr lang="en-US" sz="1200" dirty="0" err="1" smtClean="0">
                <a:solidFill>
                  <a:schemeClr val="tx2"/>
                </a:solidFill>
              </a:rPr>
              <a:t>impl</a:t>
            </a:r>
            <a:r>
              <a:rPr lang="en-US" sz="1200" dirty="0" smtClean="0">
                <a:solidFill>
                  <a:schemeClr val="tx2"/>
                </a:solidFill>
              </a:rPr>
              <a:t>.;</a:t>
            </a:r>
            <a:br>
              <a:rPr lang="en-US" sz="1200" dirty="0" smtClean="0">
                <a:solidFill>
                  <a:schemeClr val="tx2"/>
                </a:solidFill>
              </a:rPr>
            </a:br>
            <a:r>
              <a:rPr lang="en-US" sz="1200" dirty="0" smtClean="0">
                <a:solidFill>
                  <a:schemeClr val="tx2"/>
                </a:solidFill>
              </a:rPr>
              <a:t>not 100%</a:t>
            </a:r>
            <a:br>
              <a:rPr lang="en-US" sz="1200" dirty="0" smtClean="0">
                <a:solidFill>
                  <a:schemeClr val="tx2"/>
                </a:solidFill>
              </a:rPr>
            </a:br>
            <a:r>
              <a:rPr lang="en-US" sz="1200" dirty="0" smtClean="0">
                <a:solidFill>
                  <a:schemeClr val="tx2"/>
                </a:solidFill>
              </a:rPr>
              <a:t>comparable)</a:t>
            </a:r>
          </a:p>
          <a:p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vs. Present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30011" y="454335"/>
            <a:ext cx="8131977" cy="5868406"/>
            <a:chOff x="2030011" y="844628"/>
            <a:chExt cx="8131977" cy="5868406"/>
          </a:xfrm>
        </p:grpSpPr>
        <p:grpSp>
          <p:nvGrpSpPr>
            <p:cNvPr id="3" name="Group 2"/>
            <p:cNvGrpSpPr/>
            <p:nvPr/>
          </p:nvGrpSpPr>
          <p:grpSpPr>
            <a:xfrm>
              <a:off x="2030011" y="1053000"/>
              <a:ext cx="8131977" cy="5660034"/>
              <a:chOff x="2030011" y="1053000"/>
              <a:chExt cx="8131977" cy="5475086"/>
            </a:xfrm>
          </p:grpSpPr>
          <p:graphicFrame>
            <p:nvGraphicFramePr>
              <p:cNvPr id="4" name="Chart 3"/>
              <p:cNvGraphicFramePr/>
              <p:nvPr>
                <p:extLst/>
              </p:nvPr>
            </p:nvGraphicFramePr>
            <p:xfrm>
              <a:off x="2030011" y="1053000"/>
              <a:ext cx="8131977" cy="54750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2" name="Rounded Rectangle 11"/>
              <p:cNvSpPr/>
              <p:nvPr/>
            </p:nvSpPr>
            <p:spPr>
              <a:xfrm>
                <a:off x="2262383" y="4509056"/>
                <a:ext cx="1371600" cy="365760"/>
              </a:xfrm>
              <a:prstGeom prst="roundRect">
                <a:avLst>
                  <a:gd name="adj" fmla="val 7933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shallow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5410199" y="4214883"/>
                <a:ext cx="1371600" cy="365760"/>
              </a:xfrm>
              <a:prstGeom prst="roundRect">
                <a:avLst>
                  <a:gd name="adj" fmla="val 7933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8 layers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991149" y="3849123"/>
                <a:ext cx="1371600" cy="365760"/>
              </a:xfrm>
              <a:prstGeom prst="roundRect">
                <a:avLst>
                  <a:gd name="adj" fmla="val 7933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16 layers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ounded Rectangle 10"/>
            <p:cNvSpPr/>
            <p:nvPr/>
          </p:nvSpPr>
          <p:spPr>
            <a:xfrm>
              <a:off x="8285356" y="844628"/>
              <a:ext cx="1515899" cy="457200"/>
            </a:xfrm>
            <a:prstGeom prst="roundRect">
              <a:avLst>
                <a:gd name="adj" fmla="val 7933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C00000"/>
                  </a:solidFill>
                </a:rPr>
                <a:t>101 layers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362749" y="6312028"/>
            <a:ext cx="3829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*w/ other improvements &amp; more data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1075" y="6550223"/>
            <a:ext cx="1121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Kaiming He, Xiangyu Zhang, Shaoqing Ren, &amp; Jian Sun.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“Deep Residual Learning for Image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Recognition”. CVPR 2016.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49388" y="1719843"/>
            <a:ext cx="3142785" cy="13177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How did we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get here?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19723" y="4235507"/>
            <a:ext cx="1371600" cy="378115"/>
          </a:xfrm>
          <a:prstGeom prst="roundRect">
            <a:avLst>
              <a:gd name="adj" fmla="val 793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shallow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06" y="3552298"/>
            <a:ext cx="164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Already a 2x AP improvement!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1700213" y="3875464"/>
            <a:ext cx="1028700" cy="8217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6601836"/>
            <a:ext cx="1661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credit: </a:t>
            </a:r>
            <a:r>
              <a:rPr lang="en-US" sz="1200" dirty="0" err="1" smtClean="0"/>
              <a:t>Kaiming</a:t>
            </a:r>
            <a:r>
              <a:rPr lang="en-US" sz="1200" dirty="0" smtClean="0"/>
              <a:t> He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698755" y="349427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2007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6095" y="308605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2012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6571" y="232950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2"/>
                </a:solidFill>
              </a:rPr>
              <a:t>2013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27521" y="206632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2014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72940" y="142794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2"/>
                </a:solidFill>
              </a:rPr>
              <a:t>2015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6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in 2012 and earlier</a:t>
            </a:r>
            <a:r>
              <a:rPr lang="en-US" dirty="0"/>
              <a:t>,</a:t>
            </a:r>
            <a:r>
              <a:rPr lang="en-US" dirty="0" smtClean="0"/>
              <a:t> but True since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State-of-the-art detectors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Improve with </a:t>
            </a:r>
            <a:r>
              <a:rPr lang="en-US" dirty="0" smtClean="0">
                <a:solidFill>
                  <a:srgbClr val="C00000"/>
                </a:solidFill>
              </a:rPr>
              <a:t>more data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Improve with </a:t>
            </a:r>
            <a:r>
              <a:rPr lang="en-US" dirty="0" smtClean="0">
                <a:solidFill>
                  <a:srgbClr val="C00000"/>
                </a:solidFill>
              </a:rPr>
              <a:t>increased model capacity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Improve from </a:t>
            </a:r>
            <a:r>
              <a:rPr lang="en-US" dirty="0" smtClean="0">
                <a:solidFill>
                  <a:srgbClr val="C00000"/>
                </a:solidFill>
              </a:rPr>
              <a:t>transfer learning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Immediately </a:t>
            </a:r>
            <a:r>
              <a:rPr lang="en-US" dirty="0" smtClean="0">
                <a:solidFill>
                  <a:srgbClr val="C00000"/>
                </a:solidFill>
              </a:rPr>
              <a:t>benefit from image classification </a:t>
            </a:r>
            <a:r>
              <a:rPr lang="en-US" dirty="0" smtClean="0"/>
              <a:t>research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Share a </a:t>
            </a:r>
            <a:r>
              <a:rPr lang="en-US" dirty="0" smtClean="0">
                <a:solidFill>
                  <a:srgbClr val="C00000"/>
                </a:solidFill>
              </a:rPr>
              <a:t>common modeling framework with speech and NLP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0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Conclusions. Thank you!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09421" cy="503237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Object detection has come a very long way in a short time!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We’re moving from box detection to </a:t>
            </a:r>
            <a:r>
              <a:rPr lang="en-US" dirty="0" smtClean="0">
                <a:solidFill>
                  <a:srgbClr val="C00000"/>
                </a:solidFill>
              </a:rPr>
              <a:t>instance-level understanding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</a:rPr>
              <a:t>Major challenges remain: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en-US" dirty="0" smtClean="0"/>
              <a:t> Long-tailed examples-per-category distribution (</a:t>
            </a:r>
            <a:r>
              <a:rPr lang="en-US" dirty="0" smtClean="0">
                <a:sym typeface="Wingdings"/>
              </a:rPr>
              <a:t>implies </a:t>
            </a:r>
            <a:r>
              <a:rPr lang="en-US" dirty="0" smtClean="0">
                <a:solidFill>
                  <a:srgbClr val="C00000"/>
                </a:solidFill>
              </a:rPr>
              <a:t>low-shot learning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en-US" dirty="0" smtClean="0"/>
              <a:t> Open vocabulary recognition (implies </a:t>
            </a:r>
            <a:r>
              <a:rPr lang="en-US" dirty="0" smtClean="0">
                <a:solidFill>
                  <a:srgbClr val="C00000"/>
                </a:solidFill>
              </a:rPr>
              <a:t>benchmarking challenges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en-US" dirty="0" smtClean="0"/>
              <a:t> Low accuracy with very heavy occlusion / clutter (esp. for </a:t>
            </a:r>
            <a:r>
              <a:rPr lang="en-US" dirty="0" err="1" smtClean="0"/>
              <a:t>keypoints</a:t>
            </a:r>
            <a:r>
              <a:rPr lang="en-US" dirty="0" smtClean="0"/>
              <a:t>; “</a:t>
            </a:r>
            <a:r>
              <a:rPr lang="en-US" dirty="0" smtClean="0">
                <a:solidFill>
                  <a:srgbClr val="C00000"/>
                </a:solidFill>
              </a:rPr>
              <a:t>reasoning</a:t>
            </a:r>
            <a:r>
              <a:rPr lang="en-US" dirty="0" smtClean="0"/>
              <a:t>”)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  <a:defRPr/>
            </a:pPr>
            <a:r>
              <a:rPr lang="en-US" dirty="0" smtClean="0"/>
              <a:t> Bottleneck may still be the raw engine of recognition (improve </a:t>
            </a:r>
            <a:r>
              <a:rPr lang="en-US" dirty="0" smtClean="0">
                <a:solidFill>
                  <a:srgbClr val="C00000"/>
                </a:solidFill>
              </a:rPr>
              <a:t>backbone, data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6454" y="4002886"/>
            <a:ext cx="5105861" cy="160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be 4"/>
          <p:cNvSpPr/>
          <p:nvPr/>
        </p:nvSpPr>
        <p:spPr bwMode="auto">
          <a:xfrm>
            <a:off x="4641157" y="2119544"/>
            <a:ext cx="986684" cy="2499208"/>
          </a:xfrm>
          <a:prstGeom prst="cub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CNN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374770" y="1480910"/>
            <a:ext cx="1519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sz="1400" dirty="0"/>
              <a:t>Class/box</a:t>
            </a:r>
            <a:endParaRPr lang="en-US" sz="550" dirty="0"/>
          </a:p>
        </p:txBody>
      </p:sp>
      <p:sp>
        <p:nvSpPr>
          <p:cNvPr id="7" name="Cube 6"/>
          <p:cNvSpPr/>
          <p:nvPr/>
        </p:nvSpPr>
        <p:spPr bwMode="auto">
          <a:xfrm>
            <a:off x="6969121" y="2236002"/>
            <a:ext cx="986684" cy="2499208"/>
          </a:xfrm>
          <a:prstGeom prst="cub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CNN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702734" y="1543390"/>
            <a:ext cx="1519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sz="1400" dirty="0"/>
              <a:t>Class/box</a:t>
            </a:r>
            <a:endParaRPr lang="en-US" sz="550" dirty="0"/>
          </a:p>
        </p:txBody>
      </p:sp>
      <p:sp>
        <p:nvSpPr>
          <p:cNvPr id="9" name="Cube 8"/>
          <p:cNvSpPr/>
          <p:nvPr/>
        </p:nvSpPr>
        <p:spPr bwMode="auto">
          <a:xfrm>
            <a:off x="3828947" y="2718205"/>
            <a:ext cx="986684" cy="2499208"/>
          </a:xfrm>
          <a:prstGeom prst="cub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CNN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3484748" y="2073643"/>
            <a:ext cx="1519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sz="1400"/>
              <a:t>Class/box</a:t>
            </a:r>
            <a:endParaRPr lang="en-US" sz="700" dirty="0"/>
          </a:p>
        </p:txBody>
      </p:sp>
      <p:sp>
        <p:nvSpPr>
          <p:cNvPr id="11" name="Cube 10"/>
          <p:cNvSpPr/>
          <p:nvPr/>
        </p:nvSpPr>
        <p:spPr bwMode="auto">
          <a:xfrm>
            <a:off x="5281337" y="2876147"/>
            <a:ext cx="986684" cy="2499208"/>
          </a:xfrm>
          <a:prstGeom prst="cub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CNN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5317650" y="2265800"/>
            <a:ext cx="1519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sz="1400" dirty="0"/>
              <a:t>Class/box</a:t>
            </a:r>
            <a:endParaRPr lang="en-US" sz="55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40388" y="2348005"/>
            <a:ext cx="0" cy="48142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V="1">
            <a:off x="5132376" y="1754580"/>
            <a:ext cx="0" cy="48142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V="1">
            <a:off x="5894226" y="2569086"/>
            <a:ext cx="0" cy="48142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V="1">
            <a:off x="7462462" y="1857034"/>
            <a:ext cx="0" cy="48142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567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 </a:t>
            </a:r>
            <a:r>
              <a:rPr lang="en-US" dirty="0" smtClean="0">
                <a:solidFill>
                  <a:srgbClr val="C00000"/>
                </a:solidFill>
              </a:rPr>
              <a:t>Today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92" y="1391246"/>
            <a:ext cx="9244013" cy="4851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5580" y="6488668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He, </a:t>
            </a:r>
            <a:r>
              <a:rPr lang="en-US" dirty="0" err="1" smtClean="0"/>
              <a:t>Gkioxari</a:t>
            </a:r>
            <a:r>
              <a:rPr lang="en-US" dirty="0" smtClean="0"/>
              <a:t>, </a:t>
            </a:r>
            <a:r>
              <a:rPr lang="en-US" dirty="0" err="1" smtClean="0"/>
              <a:t>Dollár</a:t>
            </a:r>
            <a:r>
              <a:rPr lang="en-US" dirty="0" smtClean="0"/>
              <a:t>, Girshick. Mask R-CNN. In ICCV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39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9756" y="4098119"/>
            <a:ext cx="5947845" cy="163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ube 17"/>
          <p:cNvSpPr/>
          <p:nvPr/>
        </p:nvSpPr>
        <p:spPr bwMode="auto">
          <a:xfrm>
            <a:off x="3807939" y="3692949"/>
            <a:ext cx="4418098" cy="1478535"/>
          </a:xfrm>
          <a:prstGeom prst="cube">
            <a:avLst>
              <a:gd name="adj" fmla="val 85042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700" dirty="0">
              <a:solidFill>
                <a:prstClr val="black"/>
              </a:solidFill>
              <a:ea typeface=""/>
              <a:cs typeface=""/>
            </a:endParaRPr>
          </a:p>
        </p:txBody>
      </p:sp>
      <p:sp>
        <p:nvSpPr>
          <p:cNvPr id="19" name="Cube 18"/>
          <p:cNvSpPr/>
          <p:nvPr/>
        </p:nvSpPr>
        <p:spPr bwMode="auto">
          <a:xfrm>
            <a:off x="4923191" y="3285113"/>
            <a:ext cx="2317656" cy="1229070"/>
          </a:xfrm>
          <a:prstGeom prst="cube">
            <a:avLst>
              <a:gd name="adj" fmla="val 47905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700" dirty="0">
              <a:solidFill>
                <a:prstClr val="black"/>
              </a:solidFill>
              <a:ea typeface=""/>
              <a:cs typeface=""/>
            </a:endParaRPr>
          </a:p>
        </p:txBody>
      </p:sp>
      <p:sp>
        <p:nvSpPr>
          <p:cNvPr id="20" name="Parallelogram 19"/>
          <p:cNvSpPr/>
          <p:nvPr/>
        </p:nvSpPr>
        <p:spPr>
          <a:xfrm>
            <a:off x="5133267" y="3496237"/>
            <a:ext cx="730020" cy="308944"/>
          </a:xfrm>
          <a:prstGeom prst="parallelogram">
            <a:avLst>
              <a:gd name="adj" fmla="val 106489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b="1">
              <a:solidFill>
                <a:srgbClr val="FFF9EB"/>
              </a:solidFill>
              <a:sym typeface="Helvetica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5643240" y="3338740"/>
            <a:ext cx="569829" cy="73195"/>
          </a:xfrm>
          <a:prstGeom prst="parallelogram">
            <a:avLst>
              <a:gd name="adj" fmla="val 106489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b="1">
              <a:solidFill>
                <a:srgbClr val="FFF9EB"/>
              </a:solidFill>
              <a:sym typeface="Helvetica"/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5741980" y="3646866"/>
            <a:ext cx="471089" cy="146358"/>
          </a:xfrm>
          <a:prstGeom prst="parallelogram">
            <a:avLst>
              <a:gd name="adj" fmla="val 106489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b="1">
              <a:solidFill>
                <a:srgbClr val="FFF9EB"/>
              </a:solidFill>
              <a:sym typeface="Helvetica"/>
            </a:endParaRPr>
          </a:p>
        </p:txBody>
      </p:sp>
      <p:sp>
        <p:nvSpPr>
          <p:cNvPr id="23" name="Parallelogram 22"/>
          <p:cNvSpPr/>
          <p:nvPr/>
        </p:nvSpPr>
        <p:spPr>
          <a:xfrm>
            <a:off x="6417649" y="3348995"/>
            <a:ext cx="678151" cy="213942"/>
          </a:xfrm>
          <a:prstGeom prst="parallelogram">
            <a:avLst>
              <a:gd name="adj" fmla="val 106489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b="1">
              <a:solidFill>
                <a:srgbClr val="FFF9EB"/>
              </a:solidFill>
              <a:sym typeface="Helvetica"/>
            </a:endParaRPr>
          </a:p>
        </p:txBody>
      </p:sp>
      <p:sp>
        <p:nvSpPr>
          <p:cNvPr id="24" name="Cube 23"/>
          <p:cNvSpPr/>
          <p:nvPr/>
        </p:nvSpPr>
        <p:spPr bwMode="auto">
          <a:xfrm>
            <a:off x="5395001" y="2664857"/>
            <a:ext cx="203417" cy="383685"/>
          </a:xfrm>
          <a:prstGeom prst="cube">
            <a:avLst>
              <a:gd name="adj" fmla="val 1963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700" dirty="0">
              <a:solidFill>
                <a:prstClr val="black"/>
              </a:solidFill>
              <a:ea typeface=""/>
              <a:cs typeface="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498276" y="3076456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Cube 25"/>
          <p:cNvSpPr/>
          <p:nvPr/>
        </p:nvSpPr>
        <p:spPr bwMode="auto">
          <a:xfrm>
            <a:off x="5739818" y="2424729"/>
            <a:ext cx="203417" cy="383685"/>
          </a:xfrm>
          <a:prstGeom prst="cube">
            <a:avLst>
              <a:gd name="adj" fmla="val 1963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700" dirty="0">
              <a:solidFill>
                <a:prstClr val="black"/>
              </a:solidFill>
              <a:ea typeface=""/>
              <a:cs typeface="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843092" y="2836329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Cube 27"/>
          <p:cNvSpPr/>
          <p:nvPr/>
        </p:nvSpPr>
        <p:spPr bwMode="auto">
          <a:xfrm>
            <a:off x="5962231" y="2770906"/>
            <a:ext cx="203417" cy="383685"/>
          </a:xfrm>
          <a:prstGeom prst="cube">
            <a:avLst>
              <a:gd name="adj" fmla="val 1963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700" dirty="0">
              <a:solidFill>
                <a:prstClr val="black"/>
              </a:solidFill>
              <a:ea typeface=""/>
              <a:cs typeface="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065505" y="3182505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Cube 29"/>
          <p:cNvSpPr/>
          <p:nvPr/>
        </p:nvSpPr>
        <p:spPr bwMode="auto">
          <a:xfrm>
            <a:off x="6683890" y="2485719"/>
            <a:ext cx="203417" cy="383685"/>
          </a:xfrm>
          <a:prstGeom prst="cube">
            <a:avLst>
              <a:gd name="adj" fmla="val 1963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700" dirty="0">
              <a:solidFill>
                <a:prstClr val="black"/>
              </a:solidFill>
              <a:ea typeface=""/>
              <a:cs typeface="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787164" y="2897319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/>
          <p:cNvSpPr txBox="1"/>
          <p:nvPr/>
        </p:nvSpPr>
        <p:spPr>
          <a:xfrm>
            <a:off x="6364487" y="1473906"/>
            <a:ext cx="750014" cy="545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1400">
                <a:solidFill>
                  <a:srgbClr val="11246C"/>
                </a:solidFill>
                <a:sym typeface="Helvetica"/>
              </a:rPr>
              <a:t>Class/box</a:t>
            </a:r>
            <a:endParaRPr lang="en-US" sz="1400" dirty="0">
              <a:solidFill>
                <a:srgbClr val="11246C"/>
              </a:solidFill>
              <a:sym typeface="Helvetica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785598" y="1962012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extBox 33"/>
          <p:cNvSpPr txBox="1"/>
          <p:nvPr/>
        </p:nvSpPr>
        <p:spPr>
          <a:xfrm>
            <a:off x="6924987" y="2642486"/>
            <a:ext cx="1167948" cy="674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2000" dirty="0">
                <a:solidFill>
                  <a:srgbClr val="11246C"/>
                </a:solidFill>
                <a:sym typeface="Helvetica"/>
              </a:rPr>
              <a:t>RoIPool</a:t>
            </a:r>
            <a:r>
              <a:rPr lang="en-US" sz="2000" dirty="0"/>
              <a:t> op</a:t>
            </a:r>
            <a:endParaRPr lang="en-US" sz="2000" dirty="0">
              <a:solidFill>
                <a:srgbClr val="11246C"/>
              </a:solidFill>
              <a:sym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21138" y="1158573"/>
            <a:ext cx="750014" cy="545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1400" dirty="0">
                <a:solidFill>
                  <a:srgbClr val="11246C"/>
                </a:solidFill>
                <a:sym typeface="Helvetica"/>
              </a:rPr>
              <a:t>Class/box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842392" y="1667437"/>
            <a:ext cx="0" cy="77401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4811105" y="1631515"/>
            <a:ext cx="750014" cy="545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1400">
                <a:solidFill>
                  <a:srgbClr val="11246C"/>
                </a:solidFill>
                <a:sym typeface="Helvetica"/>
              </a:rPr>
              <a:t>Class/box</a:t>
            </a:r>
            <a:endParaRPr lang="en-US" sz="1400" dirty="0">
              <a:solidFill>
                <a:srgbClr val="11246C"/>
              </a:solidFill>
              <a:sym typeface="Helvetica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498276" y="2136351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/>
          <p:cNvSpPr txBox="1"/>
          <p:nvPr/>
        </p:nvSpPr>
        <p:spPr>
          <a:xfrm>
            <a:off x="6924987" y="1779409"/>
            <a:ext cx="3346429" cy="674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2000" dirty="0">
                <a:solidFill>
                  <a:srgbClr val="11246C"/>
                </a:solidFill>
                <a:sym typeface="Helvetica"/>
              </a:rPr>
              <a:t>Shared </a:t>
            </a:r>
            <a:r>
              <a:rPr lang="en-US" sz="2000">
                <a:solidFill>
                  <a:srgbClr val="11246C"/>
                </a:solidFill>
                <a:sym typeface="Helvetica"/>
              </a:rPr>
              <a:t>region-wise subnetwork</a:t>
            </a:r>
            <a:endParaRPr lang="en-US" sz="2000" dirty="0">
              <a:solidFill>
                <a:srgbClr val="11246C"/>
              </a:solidFill>
              <a:sym typeface="Helvetica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097512" y="3634743"/>
            <a:ext cx="1173920" cy="1079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TextBox 40"/>
          <p:cNvSpPr txBox="1"/>
          <p:nvPr/>
        </p:nvSpPr>
        <p:spPr>
          <a:xfrm>
            <a:off x="1987805" y="3299783"/>
            <a:ext cx="2395051" cy="859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>
              <a:spcBef>
                <a:spcPts val="1500"/>
              </a:spcBef>
            </a:pPr>
            <a:r>
              <a:rPr lang="en-US" sz="2000" i="1" dirty="0">
                <a:solidFill>
                  <a:schemeClr val="accent5"/>
                </a:solidFill>
              </a:rPr>
              <a:t>In-network</a:t>
            </a:r>
            <a:r>
              <a:rPr lang="en-US" sz="2000" dirty="0">
                <a:solidFill>
                  <a:schemeClr val="accent5"/>
                </a:solidFill>
              </a:rPr>
              <a:t> region</a:t>
            </a:r>
            <a:br>
              <a:rPr lang="en-US" sz="2000" dirty="0">
                <a:solidFill>
                  <a:schemeClr val="accent5"/>
                </a:solidFill>
              </a:rPr>
            </a:br>
            <a:r>
              <a:rPr lang="en-US" sz="2000" dirty="0">
                <a:solidFill>
                  <a:schemeClr val="accent5"/>
                </a:solidFill>
              </a:rPr>
              <a:t>proposals from RPN</a:t>
            </a:r>
            <a:endParaRPr lang="en-US" sz="2000" dirty="0">
              <a:solidFill>
                <a:schemeClr val="accent5"/>
              </a:solidFill>
              <a:sym typeface="Helvetica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3185331" y="4158993"/>
            <a:ext cx="1375345" cy="56540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TextBox 42"/>
          <p:cNvSpPr txBox="1"/>
          <p:nvPr/>
        </p:nvSpPr>
        <p:spPr>
          <a:xfrm>
            <a:off x="8353735" y="3125049"/>
            <a:ext cx="1626343" cy="859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spcBef>
                <a:spcPts val="1500"/>
              </a:spcBef>
            </a:pPr>
            <a:r>
              <a:rPr lang="en-US" sz="2000" dirty="0">
                <a:solidFill>
                  <a:srgbClr val="11246C"/>
                </a:solidFill>
                <a:sym typeface="Helvetica"/>
              </a:rPr>
              <a:t>CNN applied to</a:t>
            </a:r>
            <a:br>
              <a:rPr lang="en-US" sz="2000" dirty="0">
                <a:solidFill>
                  <a:srgbClr val="11246C"/>
                </a:solidFill>
                <a:sym typeface="Helvetica"/>
              </a:rPr>
            </a:br>
            <a:r>
              <a:rPr lang="en-US" sz="2000" dirty="0">
                <a:solidFill>
                  <a:srgbClr val="11246C"/>
                </a:solidFill>
                <a:sym typeface="Helvetica"/>
              </a:rPr>
              <a:t>entire image</a:t>
            </a:r>
          </a:p>
        </p:txBody>
      </p:sp>
    </p:spTree>
    <p:extLst>
      <p:ext uri="{BB962C8B-B14F-4D97-AF65-F5344CB8AC3E}">
        <p14:creationId xmlns:p14="http://schemas.microsoft.com/office/powerpoint/2010/main" val="10913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9756" y="4098119"/>
            <a:ext cx="5947845" cy="163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ube 17"/>
          <p:cNvSpPr/>
          <p:nvPr/>
        </p:nvSpPr>
        <p:spPr bwMode="auto">
          <a:xfrm>
            <a:off x="3807939" y="3692949"/>
            <a:ext cx="4418098" cy="1478535"/>
          </a:xfrm>
          <a:prstGeom prst="cube">
            <a:avLst>
              <a:gd name="adj" fmla="val 85042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700" dirty="0">
              <a:solidFill>
                <a:prstClr val="black"/>
              </a:solidFill>
              <a:ea typeface=""/>
              <a:cs typeface=""/>
            </a:endParaRPr>
          </a:p>
        </p:txBody>
      </p:sp>
      <p:sp>
        <p:nvSpPr>
          <p:cNvPr id="19" name="Cube 18"/>
          <p:cNvSpPr/>
          <p:nvPr/>
        </p:nvSpPr>
        <p:spPr bwMode="auto">
          <a:xfrm>
            <a:off x="4923191" y="2850404"/>
            <a:ext cx="2719788" cy="1663779"/>
          </a:xfrm>
          <a:prstGeom prst="cube">
            <a:avLst>
              <a:gd name="adj" fmla="val 47905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lang="en-US" sz="700" dirty="0">
              <a:solidFill>
                <a:prstClr val="black"/>
              </a:solidFill>
              <a:ea typeface=""/>
              <a:cs typeface=""/>
            </a:endParaRPr>
          </a:p>
        </p:txBody>
      </p:sp>
      <p:sp>
        <p:nvSpPr>
          <p:cNvPr id="20" name="Parallelogram 19"/>
          <p:cNvSpPr/>
          <p:nvPr/>
        </p:nvSpPr>
        <p:spPr>
          <a:xfrm>
            <a:off x="5133267" y="3271649"/>
            <a:ext cx="730020" cy="308944"/>
          </a:xfrm>
          <a:prstGeom prst="parallelogram">
            <a:avLst>
              <a:gd name="adj" fmla="val 106489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b="1">
              <a:solidFill>
                <a:srgbClr val="FFF9EB"/>
              </a:solidFill>
              <a:sym typeface="Helvetica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5643240" y="3114152"/>
            <a:ext cx="569829" cy="73195"/>
          </a:xfrm>
          <a:prstGeom prst="parallelogram">
            <a:avLst>
              <a:gd name="adj" fmla="val 106489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b="1">
              <a:solidFill>
                <a:srgbClr val="FFF9EB"/>
              </a:solidFill>
              <a:sym typeface="Helvetica"/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5741980" y="3422278"/>
            <a:ext cx="471089" cy="146358"/>
          </a:xfrm>
          <a:prstGeom prst="parallelogram">
            <a:avLst>
              <a:gd name="adj" fmla="val 106489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b="1">
              <a:solidFill>
                <a:srgbClr val="FFF9EB"/>
              </a:solidFill>
              <a:sym typeface="Helvetica"/>
            </a:endParaRPr>
          </a:p>
        </p:txBody>
      </p:sp>
      <p:sp>
        <p:nvSpPr>
          <p:cNvPr id="23" name="Parallelogram 22"/>
          <p:cNvSpPr/>
          <p:nvPr/>
        </p:nvSpPr>
        <p:spPr>
          <a:xfrm>
            <a:off x="6417649" y="3124407"/>
            <a:ext cx="678151" cy="213942"/>
          </a:xfrm>
          <a:prstGeom prst="parallelogram">
            <a:avLst>
              <a:gd name="adj" fmla="val 106489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b="1">
              <a:solidFill>
                <a:srgbClr val="FFF9EB"/>
              </a:solidFill>
              <a:sym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498276" y="2851868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 flipV="1">
            <a:off x="5843092" y="2611741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V="1">
            <a:off x="6065505" y="2957917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 flipV="1">
            <a:off x="6787164" y="2672731"/>
            <a:ext cx="0" cy="54507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/>
          <p:cNvSpPr txBox="1"/>
          <p:nvPr/>
        </p:nvSpPr>
        <p:spPr>
          <a:xfrm>
            <a:off x="6364487" y="2211846"/>
            <a:ext cx="750014" cy="545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1400">
                <a:solidFill>
                  <a:srgbClr val="11246C"/>
                </a:solidFill>
                <a:sym typeface="Helvetica"/>
              </a:rPr>
              <a:t>Class/box</a:t>
            </a:r>
            <a:endParaRPr lang="en-US" sz="1400" dirty="0">
              <a:solidFill>
                <a:srgbClr val="11246C"/>
              </a:solidFill>
              <a:sym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20773" y="2223478"/>
            <a:ext cx="3053656" cy="674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2000" dirty="0" smtClean="0">
                <a:solidFill>
                  <a:srgbClr val="11246C"/>
                </a:solidFill>
                <a:sym typeface="Helvetica"/>
              </a:rPr>
              <a:t>Position-sensitive RoIPool op</a:t>
            </a:r>
            <a:endParaRPr lang="en-US" sz="2000" dirty="0">
              <a:solidFill>
                <a:srgbClr val="11246C"/>
              </a:solidFill>
              <a:sym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21138" y="2008807"/>
            <a:ext cx="750014" cy="545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1400" dirty="0">
                <a:solidFill>
                  <a:srgbClr val="11246C"/>
                </a:solidFill>
                <a:sym typeface="Helvetica"/>
              </a:rPr>
              <a:t>Class/box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11105" y="2369455"/>
            <a:ext cx="750014" cy="545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1400">
                <a:solidFill>
                  <a:srgbClr val="11246C"/>
                </a:solidFill>
                <a:sym typeface="Helvetica"/>
              </a:rPr>
              <a:t>Class/box</a:t>
            </a:r>
            <a:endParaRPr lang="en-US" sz="1400" dirty="0">
              <a:solidFill>
                <a:srgbClr val="11246C"/>
              </a:solidFill>
              <a:sym typeface="Helvetica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097512" y="3440818"/>
            <a:ext cx="1048621" cy="20471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TextBox 40"/>
          <p:cNvSpPr txBox="1"/>
          <p:nvPr/>
        </p:nvSpPr>
        <p:spPr>
          <a:xfrm>
            <a:off x="1987805" y="3299783"/>
            <a:ext cx="2395051" cy="859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>
              <a:spcBef>
                <a:spcPts val="1500"/>
              </a:spcBef>
            </a:pPr>
            <a:r>
              <a:rPr lang="en-US" sz="2000" i="1" dirty="0">
                <a:solidFill>
                  <a:schemeClr val="accent5"/>
                </a:solidFill>
              </a:rPr>
              <a:t>In-network</a:t>
            </a:r>
            <a:r>
              <a:rPr lang="en-US" sz="2000" dirty="0">
                <a:solidFill>
                  <a:schemeClr val="accent5"/>
                </a:solidFill>
              </a:rPr>
              <a:t> region</a:t>
            </a:r>
            <a:br>
              <a:rPr lang="en-US" sz="2000" dirty="0">
                <a:solidFill>
                  <a:schemeClr val="accent5"/>
                </a:solidFill>
              </a:rPr>
            </a:br>
            <a:r>
              <a:rPr lang="en-US" sz="2000" dirty="0">
                <a:solidFill>
                  <a:schemeClr val="accent5"/>
                </a:solidFill>
              </a:rPr>
              <a:t>proposals from RPN</a:t>
            </a:r>
            <a:endParaRPr lang="en-US" sz="2000" dirty="0">
              <a:solidFill>
                <a:schemeClr val="accent5"/>
              </a:solidFill>
              <a:sym typeface="Helvetica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3185331" y="4158993"/>
            <a:ext cx="1375345" cy="56540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TextBox 42"/>
          <p:cNvSpPr txBox="1"/>
          <p:nvPr/>
        </p:nvSpPr>
        <p:spPr>
          <a:xfrm>
            <a:off x="8353735" y="3125049"/>
            <a:ext cx="1626343" cy="859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spcBef>
                <a:spcPts val="1500"/>
              </a:spcBef>
            </a:pPr>
            <a:r>
              <a:rPr lang="en-US" sz="2000" dirty="0">
                <a:solidFill>
                  <a:srgbClr val="11246C"/>
                </a:solidFill>
                <a:sym typeface="Helvetica"/>
              </a:rPr>
              <a:t>CNN applied to</a:t>
            </a:r>
            <a:br>
              <a:rPr lang="en-US" sz="2000" dirty="0">
                <a:solidFill>
                  <a:srgbClr val="11246C"/>
                </a:solidFill>
                <a:sym typeface="Helvetica"/>
              </a:rPr>
            </a:br>
            <a:r>
              <a:rPr lang="en-US" sz="2000" dirty="0">
                <a:solidFill>
                  <a:srgbClr val="11246C"/>
                </a:solidFill>
                <a:sym typeface="Helvetica"/>
              </a:rPr>
              <a:t>entire image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92813" y="2370032"/>
            <a:ext cx="750014" cy="545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>
              <a:lnSpc>
                <a:spcPct val="140000"/>
              </a:lnSpc>
              <a:spcBef>
                <a:spcPts val="1500"/>
              </a:spcBef>
            </a:pPr>
            <a:r>
              <a:rPr lang="en-US" sz="1400" dirty="0">
                <a:solidFill>
                  <a:srgbClr val="11246C"/>
                </a:solidFill>
                <a:sym typeface="Helvetica"/>
              </a:rPr>
              <a:t>Class/box</a:t>
            </a:r>
          </a:p>
        </p:txBody>
      </p:sp>
    </p:spTree>
    <p:extLst>
      <p:ext uri="{BB962C8B-B14F-4D97-AF65-F5344CB8AC3E}">
        <p14:creationId xmlns:p14="http://schemas.microsoft.com/office/powerpoint/2010/main" val="7012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Instance-level Object Understanding </a:t>
            </a:r>
            <a:r>
              <a:rPr lang="en-US" dirty="0" smtClean="0"/>
              <a:t>Today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92" y="1391246"/>
            <a:ext cx="9244013" cy="4851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5580" y="6488668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He, </a:t>
            </a:r>
            <a:r>
              <a:rPr lang="en-US" dirty="0" err="1" smtClean="0"/>
              <a:t>Gkioxari</a:t>
            </a:r>
            <a:r>
              <a:rPr lang="en-US" dirty="0" smtClean="0"/>
              <a:t>, </a:t>
            </a:r>
            <a:r>
              <a:rPr lang="en-US" dirty="0" err="1" smtClean="0"/>
              <a:t>Dollár</a:t>
            </a:r>
            <a:r>
              <a:rPr lang="en-US" dirty="0" smtClean="0"/>
              <a:t>, Girshick. Mask R-CNN. In ICCV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Instance-level Object Understanding</a:t>
            </a:r>
            <a:r>
              <a:rPr lang="en-US" dirty="0" smtClean="0"/>
              <a:t> Today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1640"/>
            <a:ext cx="12192000" cy="3479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95580" y="6488668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He, </a:t>
            </a:r>
            <a:r>
              <a:rPr lang="en-US" dirty="0" err="1" smtClean="0"/>
              <a:t>Gkioxari</a:t>
            </a:r>
            <a:r>
              <a:rPr lang="en-US" dirty="0" smtClean="0"/>
              <a:t>, </a:t>
            </a:r>
            <a:r>
              <a:rPr lang="en-US" dirty="0" err="1" smtClean="0"/>
              <a:t>Dollár</a:t>
            </a:r>
            <a:r>
              <a:rPr lang="en-US" smtClean="0"/>
              <a:t>, Girshick. Mask </a:t>
            </a:r>
            <a:r>
              <a:rPr lang="en-US" dirty="0" smtClean="0"/>
              <a:t>R-CNN</a:t>
            </a:r>
            <a:r>
              <a:rPr lang="en-US" smtClean="0"/>
              <a:t>. </a:t>
            </a:r>
            <a:r>
              <a:rPr lang="en-US" dirty="0" smtClean="0"/>
              <a:t>In ICCV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8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Instance-level Object Understanding</a:t>
            </a:r>
            <a:r>
              <a:rPr lang="en-US" dirty="0" smtClean="0"/>
              <a:t> Today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2454" y="6488668"/>
            <a:ext cx="909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Gkioxari</a:t>
            </a:r>
            <a:r>
              <a:rPr lang="en-US" dirty="0" smtClean="0"/>
              <a:t>, Girshick, </a:t>
            </a:r>
            <a:r>
              <a:rPr lang="en-US" dirty="0" err="1" smtClean="0"/>
              <a:t>Dollár</a:t>
            </a:r>
            <a:r>
              <a:rPr lang="en-US" dirty="0" smtClean="0"/>
              <a:t>, He. Detecting </a:t>
            </a:r>
            <a:r>
              <a:rPr lang="en-US" dirty="0"/>
              <a:t>and Recognizing Human-Object </a:t>
            </a:r>
            <a:r>
              <a:rPr lang="en-US" dirty="0" smtClean="0"/>
              <a:t>Interactions. </a:t>
            </a:r>
            <a:r>
              <a:rPr lang="en-US" dirty="0" err="1" smtClean="0"/>
              <a:t>arXiv</a:t>
            </a:r>
            <a:r>
              <a:rPr lang="en-US" dirty="0" smtClean="0"/>
              <a:t>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1640"/>
            <a:ext cx="12192000" cy="37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0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6209</TotalTime>
  <Words>2245</Words>
  <Application>Microsoft Office PowerPoint</Application>
  <PresentationFormat>Widescreen</PresentationFormat>
  <Paragraphs>528</Paragraphs>
  <Slides>61</Slides>
  <Notes>21</Notes>
  <HiddenSlides>4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Helvetica</vt:lpstr>
      <vt:lpstr>Mangal</vt:lpstr>
      <vt:lpstr>Times New Roman</vt:lpstr>
      <vt:lpstr>Wingdings</vt:lpstr>
      <vt:lpstr>Office Theme</vt:lpstr>
      <vt:lpstr>Deep Learning for Instance-level Object Understanding  CVPR 2017 Tutorial on Deep Learning for Objects and Scenes</vt:lpstr>
      <vt:lpstr>PowerPoint Presentation</vt:lpstr>
      <vt:lpstr>… Now you’re Experts in Deep Representations</vt:lpstr>
      <vt:lpstr>Object Detection</vt:lpstr>
      <vt:lpstr>Object Detection circa 2007</vt:lpstr>
      <vt:lpstr>Object Detection Today</vt:lpstr>
      <vt:lpstr>Instance-level Object Understanding Today</vt:lpstr>
      <vt:lpstr>Instance-level Object Understanding Today</vt:lpstr>
      <vt:lpstr>Instance-level Object Understanding Today</vt:lpstr>
      <vt:lpstr>Outline</vt:lpstr>
      <vt:lpstr>Task: Instance Segmentation</vt:lpstr>
      <vt:lpstr>Task: Instance Segmentation</vt:lpstr>
      <vt:lpstr>Task: Instance Segmentation</vt:lpstr>
      <vt:lpstr>Mask R-CNN: Model Overview</vt:lpstr>
      <vt:lpstr>0. R-CNN-style Approach to Object Detection</vt:lpstr>
      <vt:lpstr>1. Backbone ConvNet</vt:lpstr>
      <vt:lpstr>1. Prepare for Detection! (Minor Surgery)</vt:lpstr>
      <vt:lpstr>2. Scale Invariant Detection</vt:lpstr>
      <vt:lpstr>2. Scale Invariant Detection</vt:lpstr>
      <vt:lpstr>Compromise Feature Quality, but Fast (“Free”)</vt:lpstr>
      <vt:lpstr>2. … + Feature Pyramid Network (FPN)</vt:lpstr>
      <vt:lpstr>FPN</vt:lpstr>
      <vt:lpstr>No Compromise on Feature Quality, still Fast</vt:lpstr>
      <vt:lpstr>3. … + Region Proposal Network (RPN)</vt:lpstr>
      <vt:lpstr>4. … + RoIAlign Transform (on each Proposal)</vt:lpstr>
      <vt:lpstr>4. … + RoIAlign Transform (on each Proposal)</vt:lpstr>
      <vt:lpstr>Compare to RoIPool, RoIWarp, and others</vt:lpstr>
      <vt:lpstr>5. … + Task-specific Heads (on each Proposal)</vt:lpstr>
      <vt:lpstr>5. … + Task-specific Heads (on each Proposal)</vt:lpstr>
      <vt:lpstr>Mask R-CNN: Training</vt:lpstr>
      <vt:lpstr>Example Mask Training Targets</vt:lpstr>
      <vt:lpstr>Mask R-CNN: Inference</vt:lpstr>
      <vt:lpstr>Mask Prediction</vt:lpstr>
      <vt:lpstr>Mask Prediction</vt:lpstr>
      <vt:lpstr>Mask Prediction</vt:lpstr>
      <vt:lpstr>PowerPoint Presentation</vt:lpstr>
      <vt:lpstr>PowerPoint Presentation</vt:lpstr>
      <vt:lpstr>Human Pose</vt:lpstr>
      <vt:lpstr>PowerPoint Presentation</vt:lpstr>
      <vt:lpstr>PowerPoint Presentation</vt:lpstr>
      <vt:lpstr>PowerPoint Presentation</vt:lpstr>
      <vt:lpstr>Deep Learning for Object Detection: A Bewildering Word Salad</vt:lpstr>
      <vt:lpstr>Let’s Organize the Landscape</vt:lpstr>
      <vt:lpstr>Common to all Methods</vt:lpstr>
      <vt:lpstr>Highest Information Gain Split: “Stage” Count</vt:lpstr>
      <vt:lpstr>Stages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Thinking about Multi-stage Detectors</vt:lpstr>
      <vt:lpstr>Networks on Convolutional Feature Maps</vt:lpstr>
      <vt:lpstr>Speed / Accuracy Tradeoffs</vt:lpstr>
      <vt:lpstr>PowerPoint Presentation</vt:lpstr>
      <vt:lpstr>Past vs. Present</vt:lpstr>
      <vt:lpstr>False in 2012 and earlier, but True since 2013</vt:lpstr>
      <vt:lpstr>Conclusions. Thank you! Questions?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Instance-level Object Understand with Deep Learning</dc:title>
  <dc:creator>Ross Girshick</dc:creator>
  <cp:lastModifiedBy>Sondekoppam Vijayashankar, Srikanta Prasad</cp:lastModifiedBy>
  <cp:revision>113</cp:revision>
  <dcterms:created xsi:type="dcterms:W3CDTF">2017-07-15T15:48:20Z</dcterms:created>
  <dcterms:modified xsi:type="dcterms:W3CDTF">2021-01-27T08:50:14Z</dcterms:modified>
</cp:coreProperties>
</file>